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notesSlides/notesSlide28.xml" ContentType="application/vnd.openxmlformats-officedocument.presentationml.notesSlide+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7" r:id="rId1"/>
  </p:sldMasterIdLst>
  <p:notesMasterIdLst>
    <p:notesMasterId r:id="rId33"/>
  </p:notesMasterIdLst>
  <p:sldIdLst>
    <p:sldId id="262" r:id="rId2"/>
    <p:sldId id="261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8" r:id="rId29"/>
    <p:sldId id="289" r:id="rId30"/>
    <p:sldId id="290" r:id="rId31"/>
    <p:sldId id="291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99FF33"/>
    <a:srgbClr val="FF99CC"/>
    <a:srgbClr val="FFFF00"/>
    <a:srgbClr val="FFFFFF"/>
    <a:srgbClr val="FF3300"/>
    <a:srgbClr val="7ED47E"/>
    <a:srgbClr val="33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5B2B876-8833-43A7-AD35-135A5BB7EF1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7FA3B6-97E7-475D-B0CD-32DA1C23E744}" type="slidenum">
              <a:rPr lang="en-US"/>
              <a:pPr/>
              <a:t>1</a:t>
            </a:fld>
            <a:endParaRPr lang="en-US"/>
          </a:p>
        </p:txBody>
      </p:sp>
      <p:sp>
        <p:nvSpPr>
          <p:cNvPr id="2048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2D26B0-2111-4253-8B3C-F59491E1F8C7}" type="slidenum">
              <a:rPr lang="en-US"/>
              <a:pPr/>
              <a:t>10</a:t>
            </a:fld>
            <a:endParaRPr lang="en-US"/>
          </a:p>
        </p:txBody>
      </p:sp>
      <p:sp>
        <p:nvSpPr>
          <p:cNvPr id="2232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536F69-D53C-4F2F-9798-B053F40D2933}" type="slidenum">
              <a:rPr lang="en-US"/>
              <a:pPr/>
              <a:t>11</a:t>
            </a:fld>
            <a:endParaRPr lang="en-US"/>
          </a:p>
        </p:txBody>
      </p:sp>
      <p:sp>
        <p:nvSpPr>
          <p:cNvPr id="2252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6834F9-5582-4015-9C0E-B7D1BBACBF07}" type="slidenum">
              <a:rPr lang="en-US"/>
              <a:pPr/>
              <a:t>12</a:t>
            </a:fld>
            <a:endParaRPr lang="en-US"/>
          </a:p>
        </p:txBody>
      </p:sp>
      <p:sp>
        <p:nvSpPr>
          <p:cNvPr id="2273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7D21E3-8D37-41D8-8CA2-141BB672489F}" type="slidenum">
              <a:rPr lang="en-US"/>
              <a:pPr/>
              <a:t>13</a:t>
            </a:fld>
            <a:endParaRPr lang="en-US"/>
          </a:p>
        </p:txBody>
      </p:sp>
      <p:sp>
        <p:nvSpPr>
          <p:cNvPr id="2293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D02722-139D-4BF0-AB28-54967C95A9EB}" type="slidenum">
              <a:rPr lang="en-US"/>
              <a:pPr/>
              <a:t>14</a:t>
            </a:fld>
            <a:endParaRPr lang="en-US"/>
          </a:p>
        </p:txBody>
      </p:sp>
      <p:sp>
        <p:nvSpPr>
          <p:cNvPr id="2314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11CC70-F40E-4F46-9696-20FEFA322E58}" type="slidenum">
              <a:rPr lang="en-US"/>
              <a:pPr/>
              <a:t>15</a:t>
            </a:fld>
            <a:endParaRPr lang="en-US"/>
          </a:p>
        </p:txBody>
      </p:sp>
      <p:sp>
        <p:nvSpPr>
          <p:cNvPr id="2334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0720C2-F345-46EC-A56D-0482B1FD5398}" type="slidenum">
              <a:rPr lang="en-US"/>
              <a:pPr/>
              <a:t>16</a:t>
            </a:fld>
            <a:endParaRPr lang="en-US"/>
          </a:p>
        </p:txBody>
      </p:sp>
      <p:sp>
        <p:nvSpPr>
          <p:cNvPr id="2355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BF6F4F-82F3-4FF5-BAD0-936397BA4B85}" type="slidenum">
              <a:rPr lang="en-US"/>
              <a:pPr/>
              <a:t>17</a:t>
            </a:fld>
            <a:endParaRPr lang="en-US"/>
          </a:p>
        </p:txBody>
      </p:sp>
      <p:sp>
        <p:nvSpPr>
          <p:cNvPr id="2375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A27EC5-AEB8-430C-B7CE-13658A1E3555}" type="slidenum">
              <a:rPr lang="en-US"/>
              <a:pPr/>
              <a:t>18</a:t>
            </a:fld>
            <a:endParaRPr lang="en-US"/>
          </a:p>
        </p:txBody>
      </p:sp>
      <p:sp>
        <p:nvSpPr>
          <p:cNvPr id="2396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58ED45-6E61-46E5-87C8-8F7519F23473}" type="slidenum">
              <a:rPr lang="en-US"/>
              <a:pPr/>
              <a:t>19</a:t>
            </a:fld>
            <a:endParaRPr lang="en-US"/>
          </a:p>
        </p:txBody>
      </p:sp>
      <p:sp>
        <p:nvSpPr>
          <p:cNvPr id="2416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0E83A2-CC58-402A-8DE4-E2A058BE1119}" type="slidenum">
              <a:rPr lang="en-US"/>
              <a:pPr/>
              <a:t>2</a:t>
            </a:fld>
            <a:endParaRPr lang="en-US"/>
          </a:p>
        </p:txBody>
      </p:sp>
      <p:sp>
        <p:nvSpPr>
          <p:cNvPr id="1904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15B6CF-0414-4CF1-9662-DEDE2B8CAB59}" type="slidenum">
              <a:rPr lang="en-US"/>
              <a:pPr/>
              <a:t>20</a:t>
            </a:fld>
            <a:endParaRPr lang="en-US"/>
          </a:p>
        </p:txBody>
      </p:sp>
      <p:sp>
        <p:nvSpPr>
          <p:cNvPr id="2437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41086D-3D3B-4CC1-BCE3-769E8562736E}" type="slidenum">
              <a:rPr lang="en-US"/>
              <a:pPr/>
              <a:t>21</a:t>
            </a:fld>
            <a:endParaRPr lang="en-US"/>
          </a:p>
        </p:txBody>
      </p:sp>
      <p:sp>
        <p:nvSpPr>
          <p:cNvPr id="2457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5D28E6-6D5D-48BB-8370-E11660F332C6}" type="slidenum">
              <a:rPr lang="en-US"/>
              <a:pPr/>
              <a:t>22</a:t>
            </a:fld>
            <a:endParaRPr lang="en-US"/>
          </a:p>
        </p:txBody>
      </p:sp>
      <p:sp>
        <p:nvSpPr>
          <p:cNvPr id="2478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D84312-757E-4C8E-ACC6-7A2F56B26CF1}" type="slidenum">
              <a:rPr lang="en-US"/>
              <a:pPr/>
              <a:t>23</a:t>
            </a:fld>
            <a:endParaRPr lang="en-US"/>
          </a:p>
        </p:txBody>
      </p:sp>
      <p:sp>
        <p:nvSpPr>
          <p:cNvPr id="2498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3645DD-F468-4156-BD38-4A0215063B70}" type="slidenum">
              <a:rPr lang="en-US"/>
              <a:pPr/>
              <a:t>24</a:t>
            </a:fld>
            <a:endParaRPr lang="en-US"/>
          </a:p>
        </p:txBody>
      </p:sp>
      <p:sp>
        <p:nvSpPr>
          <p:cNvPr id="2519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36052D-39CF-4F74-9180-7CA68EC548CC}" type="slidenum">
              <a:rPr lang="en-US"/>
              <a:pPr/>
              <a:t>25</a:t>
            </a:fld>
            <a:endParaRPr lang="en-US"/>
          </a:p>
        </p:txBody>
      </p:sp>
      <p:sp>
        <p:nvSpPr>
          <p:cNvPr id="2539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0732C2-8F13-4E48-8A73-78AEF090E9BA}" type="slidenum">
              <a:rPr lang="en-US"/>
              <a:pPr/>
              <a:t>26</a:t>
            </a:fld>
            <a:endParaRPr lang="en-US"/>
          </a:p>
        </p:txBody>
      </p:sp>
      <p:sp>
        <p:nvSpPr>
          <p:cNvPr id="2560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67AB32-A4CD-4DF4-AE82-021857708F8E}" type="slidenum">
              <a:rPr lang="en-US"/>
              <a:pPr/>
              <a:t>27</a:t>
            </a:fld>
            <a:endParaRPr lang="en-US"/>
          </a:p>
        </p:txBody>
      </p:sp>
      <p:sp>
        <p:nvSpPr>
          <p:cNvPr id="2580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821370-E150-49D8-9A10-DB4E7A1135B8}" type="slidenum">
              <a:rPr lang="en-US"/>
              <a:pPr/>
              <a:t>28</a:t>
            </a:fld>
            <a:endParaRPr lang="en-US"/>
          </a:p>
        </p:txBody>
      </p:sp>
      <p:sp>
        <p:nvSpPr>
          <p:cNvPr id="2600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79037F-A841-4C57-9A50-66247501DAC2}" type="slidenum">
              <a:rPr lang="en-US"/>
              <a:pPr/>
              <a:t>29</a:t>
            </a:fld>
            <a:endParaRPr lang="en-US"/>
          </a:p>
        </p:txBody>
      </p:sp>
      <p:sp>
        <p:nvSpPr>
          <p:cNvPr id="2672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F8773B-BA55-4C83-8CB3-C18BEA6DCAC3}" type="slidenum">
              <a:rPr lang="en-US"/>
              <a:pPr/>
              <a:t>3</a:t>
            </a:fld>
            <a:endParaRPr lang="en-US"/>
          </a:p>
        </p:txBody>
      </p:sp>
      <p:sp>
        <p:nvSpPr>
          <p:cNvPr id="2068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35E801-CA18-4F7B-9546-89715ADE9BAE}" type="slidenum">
              <a:rPr lang="en-US"/>
              <a:pPr/>
              <a:t>30</a:t>
            </a:fld>
            <a:endParaRPr lang="en-US"/>
          </a:p>
        </p:txBody>
      </p:sp>
      <p:sp>
        <p:nvSpPr>
          <p:cNvPr id="2693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5FF4B9-B961-4B9D-AECA-A84AB3FC8F67}" type="slidenum">
              <a:rPr lang="en-US"/>
              <a:pPr/>
              <a:t>4</a:t>
            </a:fld>
            <a:endParaRPr lang="en-US"/>
          </a:p>
        </p:txBody>
      </p:sp>
      <p:sp>
        <p:nvSpPr>
          <p:cNvPr id="2088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E78A79-0E07-4F97-8AE6-4FE27EB2EE92}" type="slidenum">
              <a:rPr lang="en-US"/>
              <a:pPr/>
              <a:t>5</a:t>
            </a:fld>
            <a:endParaRPr lang="en-US"/>
          </a:p>
        </p:txBody>
      </p:sp>
      <p:sp>
        <p:nvSpPr>
          <p:cNvPr id="2109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6E1950-CB46-4333-BC1D-6A3DD5DBA13E}" type="slidenum">
              <a:rPr lang="en-US"/>
              <a:pPr/>
              <a:t>6</a:t>
            </a:fld>
            <a:endParaRPr lang="en-US"/>
          </a:p>
        </p:txBody>
      </p:sp>
      <p:sp>
        <p:nvSpPr>
          <p:cNvPr id="2150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6093D4-353E-418D-8992-1761158D4EE9}" type="slidenum">
              <a:rPr lang="en-US"/>
              <a:pPr/>
              <a:t>7</a:t>
            </a:fld>
            <a:endParaRPr lang="en-US"/>
          </a:p>
        </p:txBody>
      </p:sp>
      <p:sp>
        <p:nvSpPr>
          <p:cNvPr id="2170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4E080D-D8E7-4B33-88C6-3302D3238ACF}" type="slidenum">
              <a:rPr lang="en-US"/>
              <a:pPr/>
              <a:t>8</a:t>
            </a:fld>
            <a:endParaRPr lang="en-US"/>
          </a:p>
        </p:txBody>
      </p:sp>
      <p:sp>
        <p:nvSpPr>
          <p:cNvPr id="2191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2BF69A-0063-45D4-88B9-EAC6CB7857E5}" type="slidenum">
              <a:rPr lang="en-US"/>
              <a:pPr/>
              <a:t>9</a:t>
            </a:fld>
            <a:endParaRPr lang="en-US"/>
          </a:p>
        </p:txBody>
      </p:sp>
      <p:sp>
        <p:nvSpPr>
          <p:cNvPr id="2211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3298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183299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3300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3301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3302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3303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3304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3305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3306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3307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3308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3309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3310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3311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3312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3313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3314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3315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3316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3317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3318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3319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3320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3321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3322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3323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3324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3325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3326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3327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3328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3329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3330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3331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3332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3333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3334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83335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83336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3337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83338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3339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3340" name="Rectangle 4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83341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Ramiz</a:t>
            </a:r>
            <a:r>
              <a:rPr lang="en-US" dirty="0" smtClean="0"/>
              <a:t> </a:t>
            </a:r>
            <a:r>
              <a:rPr lang="en-US" dirty="0" err="1" smtClean="0"/>
              <a:t>Iljazi</a:t>
            </a:r>
            <a:endParaRPr lang="en-US" dirty="0"/>
          </a:p>
        </p:txBody>
      </p:sp>
      <p:sp>
        <p:nvSpPr>
          <p:cNvPr id="183342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8E2F4DD-15E3-4196-9659-1602EACECD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Ramiz</a:t>
            </a:r>
            <a:r>
              <a:rPr lang="en-US" dirty="0" smtClean="0"/>
              <a:t> </a:t>
            </a:r>
            <a:r>
              <a:rPr lang="en-US" dirty="0" err="1" smtClean="0"/>
              <a:t>Iljazi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ED007F-E81D-46E8-9E96-0B77A95462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Ramiz</a:t>
            </a:r>
            <a:r>
              <a:rPr lang="en-US" dirty="0" smtClean="0"/>
              <a:t> </a:t>
            </a:r>
            <a:r>
              <a:rPr lang="en-US" dirty="0" err="1" smtClean="0"/>
              <a:t>Iljazi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F96FF4-8C47-4013-9D86-378922FD37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Ramiz</a:t>
            </a:r>
            <a:r>
              <a:rPr lang="en-US" dirty="0" smtClean="0"/>
              <a:t> </a:t>
            </a:r>
            <a:r>
              <a:rPr lang="en-US" dirty="0" err="1" smtClean="0"/>
              <a:t>Iljazi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6F94F2-FA9C-4C10-87D8-9192D65EBC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Ramiz</a:t>
            </a:r>
            <a:r>
              <a:rPr lang="en-US" dirty="0" smtClean="0"/>
              <a:t> </a:t>
            </a:r>
            <a:r>
              <a:rPr lang="en-US" dirty="0" err="1" smtClean="0"/>
              <a:t>Iljazi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534438-987E-4FAF-91A0-B36FA45BAD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Ramiz</a:t>
            </a:r>
            <a:r>
              <a:rPr lang="en-US" dirty="0" smtClean="0"/>
              <a:t> </a:t>
            </a:r>
            <a:r>
              <a:rPr lang="en-US" dirty="0" err="1" smtClean="0"/>
              <a:t>Iljazi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3BA7C1-4D5E-491D-90A6-2BF6319625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Ramiz</a:t>
            </a:r>
            <a:r>
              <a:rPr lang="en-US" dirty="0" smtClean="0"/>
              <a:t> </a:t>
            </a:r>
            <a:r>
              <a:rPr lang="en-US" dirty="0" err="1" smtClean="0"/>
              <a:t>Iljazi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952973-C18A-48CA-A0AC-59A7957894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Ramiz</a:t>
            </a:r>
            <a:r>
              <a:rPr lang="en-US" dirty="0" smtClean="0"/>
              <a:t> </a:t>
            </a:r>
            <a:r>
              <a:rPr lang="en-US" dirty="0" err="1" smtClean="0"/>
              <a:t>Iljazi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AF2287-E488-49AD-B6DF-B4A7B49B4E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Ramiz</a:t>
            </a:r>
            <a:r>
              <a:rPr lang="en-US" dirty="0" smtClean="0"/>
              <a:t> </a:t>
            </a:r>
            <a:r>
              <a:rPr lang="en-US" dirty="0" err="1" smtClean="0"/>
              <a:t>Iljazi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3BCD00-EFA6-4762-BD97-27B5C91D2D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Ramiz</a:t>
            </a:r>
            <a:r>
              <a:rPr lang="en-US" dirty="0" smtClean="0"/>
              <a:t> </a:t>
            </a:r>
            <a:r>
              <a:rPr lang="en-US" dirty="0" err="1" smtClean="0"/>
              <a:t>Iljazi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17FF03-AEE2-46C1-BF35-7B0ECB2E46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Ramiz</a:t>
            </a:r>
            <a:r>
              <a:rPr lang="en-US" dirty="0" smtClean="0"/>
              <a:t> </a:t>
            </a:r>
            <a:r>
              <a:rPr lang="en-US" dirty="0" err="1" smtClean="0"/>
              <a:t>Iljazi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1E7342-E6BE-42ED-9F76-3D82AE86AD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227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18227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227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227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227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227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228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228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228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228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228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228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228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228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228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228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229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229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229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229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229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229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229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229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229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229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230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230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230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230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230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230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230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230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230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230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231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8231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8231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231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82314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82315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2316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82317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 dirty="0" err="1" smtClean="0"/>
              <a:t>Ramiz</a:t>
            </a:r>
            <a:r>
              <a:rPr lang="en-US" dirty="0" smtClean="0"/>
              <a:t> </a:t>
            </a:r>
            <a:r>
              <a:rPr lang="en-US" dirty="0" err="1" smtClean="0"/>
              <a:t>Iljazi</a:t>
            </a:r>
            <a:endParaRPr lang="en-US" dirty="0"/>
          </a:p>
        </p:txBody>
      </p:sp>
      <p:sp>
        <p:nvSpPr>
          <p:cNvPr id="182318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8F25AFD8-78FB-441A-9620-47033F3C665E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2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2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2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2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2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2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2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2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2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2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2.wav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2.wav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2.wav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2.wav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2.wav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2.wav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2.wav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audio" Target="../media/audio2.wav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eg"/><Relationship Id="rId4" Type="http://schemas.openxmlformats.org/officeDocument/2006/relationships/audio" Target="../media/audio2.wav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2.wav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2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2.wav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jpeg"/><Relationship Id="rId4" Type="http://schemas.openxmlformats.org/officeDocument/2006/relationships/audio" Target="../media/audio2.wav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2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2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2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2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2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2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Ramiz</a:t>
            </a:r>
            <a:r>
              <a:rPr lang="en-US" dirty="0" smtClean="0"/>
              <a:t> </a:t>
            </a:r>
            <a:r>
              <a:rPr lang="en-US" dirty="0" err="1" smtClean="0"/>
              <a:t>Iljazi</a:t>
            </a:r>
            <a:endParaRPr lang="en-US" dirty="0"/>
          </a:p>
        </p:txBody>
      </p:sp>
      <p:sp>
        <p:nvSpPr>
          <p:cNvPr id="203799" name="WordArt 23"/>
          <p:cNvSpPr>
            <a:spLocks noChangeArrowheads="1" noChangeShapeType="1" noTextEdit="1"/>
          </p:cNvSpPr>
          <p:nvPr/>
        </p:nvSpPr>
        <p:spPr bwMode="auto">
          <a:xfrm>
            <a:off x="990600" y="685800"/>
            <a:ext cx="7315200" cy="28194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776546"/>
              </a:avLst>
            </a:prstTxWarp>
          </a:bodyPr>
          <a:lstStyle/>
          <a:p>
            <a:pPr algn="ctr"/>
            <a:r>
              <a:rPr lang="en-US" sz="3600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Sholla</a:t>
            </a:r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 </a:t>
            </a:r>
            <a:r>
              <a:rPr lang="en-US" sz="3600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Fillore</a:t>
            </a:r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 </a:t>
            </a:r>
            <a:r>
              <a:rPr lang="en-US" sz="3600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Komunale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203800" name="Text Box 24"/>
          <p:cNvSpPr txBox="1">
            <a:spLocks noChangeArrowheads="1"/>
          </p:cNvSpPr>
          <p:nvPr/>
        </p:nvSpPr>
        <p:spPr bwMode="auto">
          <a:xfrm>
            <a:off x="3048000" y="1524000"/>
            <a:ext cx="2743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/>
              <a:t>“ </a:t>
            </a:r>
            <a:r>
              <a:rPr lang="en-US" sz="4000" b="1" dirty="0" smtClean="0"/>
              <a:t>BESA”</a:t>
            </a:r>
            <a:endParaRPr lang="en-US" sz="4000" b="1" dirty="0"/>
          </a:p>
        </p:txBody>
      </p:sp>
      <p:sp>
        <p:nvSpPr>
          <p:cNvPr id="203801" name="Text Box 25"/>
          <p:cNvSpPr txBox="1">
            <a:spLocks noChangeArrowheads="1"/>
          </p:cNvSpPr>
          <p:nvPr/>
        </p:nvSpPr>
        <p:spPr bwMode="auto">
          <a:xfrm>
            <a:off x="2362200" y="2286000"/>
            <a:ext cx="5715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err="1" smtClean="0"/>
              <a:t>Veshall</a:t>
            </a:r>
            <a:r>
              <a:rPr lang="sq-AL" sz="4000" b="1" dirty="0" smtClean="0"/>
              <a:t>ë</a:t>
            </a:r>
            <a:r>
              <a:rPr lang="en-US" sz="4000" b="1" dirty="0" smtClean="0"/>
              <a:t>-</a:t>
            </a:r>
            <a:r>
              <a:rPr lang="en-US" sz="4000" b="1" dirty="0" err="1" smtClean="0"/>
              <a:t>Tetov</a:t>
            </a:r>
            <a:r>
              <a:rPr lang="sq-AL" sz="4000" b="1" dirty="0" smtClean="0"/>
              <a:t>ë</a:t>
            </a:r>
            <a:endParaRPr lang="en-US" sz="4000" b="1" dirty="0"/>
          </a:p>
        </p:txBody>
      </p:sp>
      <p:sp>
        <p:nvSpPr>
          <p:cNvPr id="203802" name="Text Box 26"/>
          <p:cNvSpPr txBox="1">
            <a:spLocks noChangeArrowheads="1"/>
          </p:cNvSpPr>
          <p:nvPr/>
        </p:nvSpPr>
        <p:spPr bwMode="auto">
          <a:xfrm>
            <a:off x="304800" y="3276600"/>
            <a:ext cx="8458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err="1"/>
              <a:t>Kuiz</a:t>
            </a:r>
            <a:r>
              <a:rPr lang="en-US" sz="4000" b="1" dirty="0"/>
              <a:t> </a:t>
            </a:r>
            <a:r>
              <a:rPr lang="en-US" sz="4000" b="1" dirty="0" err="1"/>
              <a:t>nga</a:t>
            </a:r>
            <a:r>
              <a:rPr lang="en-US" sz="4000" b="1" dirty="0"/>
              <a:t> l</a:t>
            </a:r>
            <a:r>
              <a:rPr lang="sq-AL" sz="4000" b="1" dirty="0"/>
              <a:t>ë</a:t>
            </a:r>
            <a:r>
              <a:rPr lang="en-US" sz="4000" b="1" dirty="0" err="1"/>
              <a:t>nda</a:t>
            </a:r>
            <a:r>
              <a:rPr lang="en-US" sz="4000" b="1" dirty="0"/>
              <a:t> e </a:t>
            </a:r>
            <a:r>
              <a:rPr lang="en-US" sz="4000" b="1" dirty="0" err="1"/>
              <a:t>matematik</a:t>
            </a:r>
            <a:r>
              <a:rPr lang="sq-AL" sz="4000" b="1" dirty="0"/>
              <a:t>ë</a:t>
            </a:r>
            <a:r>
              <a:rPr lang="en-US" sz="4000" b="1" dirty="0"/>
              <a:t>s</a:t>
            </a:r>
            <a:r>
              <a:rPr lang="sq-AL" sz="4000" b="1" dirty="0"/>
              <a:t> për</a:t>
            </a:r>
            <a:endParaRPr lang="en-US" sz="4000" b="1" dirty="0"/>
          </a:p>
        </p:txBody>
      </p:sp>
      <p:sp>
        <p:nvSpPr>
          <p:cNvPr id="203803" name="Text Box 27"/>
          <p:cNvSpPr txBox="1">
            <a:spLocks noChangeArrowheads="1"/>
          </p:cNvSpPr>
          <p:nvPr/>
        </p:nvSpPr>
        <p:spPr bwMode="auto">
          <a:xfrm>
            <a:off x="3505200" y="4191000"/>
            <a:ext cx="2590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q-AL" sz="4000" b="1"/>
              <a:t>Kl.VIII</a:t>
            </a:r>
            <a:endParaRPr lang="en-US" sz="4000" b="1"/>
          </a:p>
        </p:txBody>
      </p:sp>
      <p:sp>
        <p:nvSpPr>
          <p:cNvPr id="203804" name="AutoShape 2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2971800" y="5334000"/>
            <a:ext cx="2667000" cy="762000"/>
          </a:xfrm>
          <a:prstGeom prst="actionButtonBlank">
            <a:avLst/>
          </a:prstGeom>
          <a:solidFill>
            <a:srgbClr val="339933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q-AL" sz="4400" b="1"/>
              <a:t>Fillo</a:t>
            </a:r>
            <a:endParaRPr lang="en-US" sz="4400" b="1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Ramiz</a:t>
            </a:r>
            <a:r>
              <a:rPr lang="en-US" dirty="0" smtClean="0"/>
              <a:t> </a:t>
            </a:r>
            <a:r>
              <a:rPr lang="en-US" dirty="0" err="1" smtClean="0"/>
              <a:t>Iljazi</a:t>
            </a:r>
            <a:endParaRPr lang="en-US" dirty="0"/>
          </a:p>
        </p:txBody>
      </p:sp>
      <p:sp>
        <p:nvSpPr>
          <p:cNvPr id="222210" name="AutoShape 2"/>
          <p:cNvSpPr>
            <a:spLocks noChangeArrowheads="1"/>
          </p:cNvSpPr>
          <p:nvPr/>
        </p:nvSpPr>
        <p:spPr bwMode="auto">
          <a:xfrm>
            <a:off x="304800" y="304800"/>
            <a:ext cx="8534400" cy="1219200"/>
          </a:xfrm>
          <a:prstGeom prst="roundRect">
            <a:avLst>
              <a:gd name="adj" fmla="val 16667"/>
            </a:avLst>
          </a:prstGeom>
          <a:solidFill>
            <a:srgbClr val="339933"/>
          </a:solidFill>
          <a:ln w="762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458200" cy="1676400"/>
          </a:xfrm>
        </p:spPr>
        <p:txBody>
          <a:bodyPr/>
          <a:lstStyle/>
          <a:p>
            <a:r>
              <a:rPr lang="sq-AL" sz="3200" b="1">
                <a:solidFill>
                  <a:srgbClr val="FFFFFF"/>
                </a:solidFill>
              </a:rPr>
              <a:t>10. Përqinjdja 25% si thyesë është paraqitur:</a:t>
            </a:r>
          </a:p>
        </p:txBody>
      </p:sp>
      <p:sp>
        <p:nvSpPr>
          <p:cNvPr id="222212" name="AutoShape 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914400" y="6056313"/>
            <a:ext cx="1066800" cy="5334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2213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06463" y="3124200"/>
            <a:ext cx="3429000" cy="1143000"/>
          </a:xfrm>
          <a:prstGeom prst="actionButtonBlank">
            <a:avLst/>
          </a:prstGeom>
          <a:solidFill>
            <a:schemeClr val="accent2"/>
          </a:solidFill>
          <a:ln w="571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3200" b="1"/>
          </a:p>
        </p:txBody>
      </p:sp>
      <p:sp>
        <p:nvSpPr>
          <p:cNvPr id="222214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34000" y="4800600"/>
            <a:ext cx="3429000" cy="1066800"/>
          </a:xfrm>
          <a:prstGeom prst="actionButtonBlank">
            <a:avLst/>
          </a:prstGeom>
          <a:solidFill>
            <a:schemeClr val="accent2"/>
          </a:solidFill>
          <a:ln w="571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3200" b="1"/>
          </a:p>
        </p:txBody>
      </p:sp>
      <p:sp>
        <p:nvSpPr>
          <p:cNvPr id="222215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34000" y="3200400"/>
            <a:ext cx="3429000" cy="1066800"/>
          </a:xfrm>
          <a:prstGeom prst="actionButtonBlank">
            <a:avLst/>
          </a:prstGeom>
          <a:solidFill>
            <a:schemeClr val="accent2"/>
          </a:solidFill>
          <a:ln w="571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3200" b="1"/>
          </a:p>
        </p:txBody>
      </p:sp>
      <p:sp>
        <p:nvSpPr>
          <p:cNvPr id="222216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14400" y="4795838"/>
            <a:ext cx="3429000" cy="1066800"/>
          </a:xfrm>
          <a:prstGeom prst="actionButtonBlank">
            <a:avLst/>
          </a:prstGeom>
          <a:solidFill>
            <a:schemeClr val="accent2"/>
          </a:solidFill>
          <a:ln w="571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3200" b="1"/>
          </a:p>
        </p:txBody>
      </p:sp>
      <p:sp>
        <p:nvSpPr>
          <p:cNvPr id="222217" name="Oval 9"/>
          <p:cNvSpPr>
            <a:spLocks noChangeArrowheads="1"/>
          </p:cNvSpPr>
          <p:nvPr/>
        </p:nvSpPr>
        <p:spPr bwMode="auto">
          <a:xfrm>
            <a:off x="71438" y="3200400"/>
            <a:ext cx="762000" cy="914400"/>
          </a:xfrm>
          <a:prstGeom prst="ellipse">
            <a:avLst/>
          </a:prstGeom>
          <a:solidFill>
            <a:schemeClr val="accent1"/>
          </a:solidFill>
          <a:ln w="76200" cmpd="tri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2218" name="Text Box 10"/>
          <p:cNvSpPr txBox="1">
            <a:spLocks noChangeArrowheads="1"/>
          </p:cNvSpPr>
          <p:nvPr/>
        </p:nvSpPr>
        <p:spPr bwMode="auto">
          <a:xfrm>
            <a:off x="228600" y="33528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/>
              <a:t>A</a:t>
            </a:r>
          </a:p>
        </p:txBody>
      </p:sp>
      <p:sp>
        <p:nvSpPr>
          <p:cNvPr id="222219" name="Oval 11"/>
          <p:cNvSpPr>
            <a:spLocks noChangeArrowheads="1"/>
          </p:cNvSpPr>
          <p:nvPr/>
        </p:nvSpPr>
        <p:spPr bwMode="auto">
          <a:xfrm>
            <a:off x="71438" y="4876800"/>
            <a:ext cx="762000" cy="914400"/>
          </a:xfrm>
          <a:prstGeom prst="ellipse">
            <a:avLst/>
          </a:prstGeom>
          <a:solidFill>
            <a:schemeClr val="accent1"/>
          </a:solidFill>
          <a:ln w="76200" cmpd="tri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2220" name="Text Box 12"/>
          <p:cNvSpPr txBox="1">
            <a:spLocks noChangeArrowheads="1"/>
          </p:cNvSpPr>
          <p:nvPr/>
        </p:nvSpPr>
        <p:spPr bwMode="auto">
          <a:xfrm>
            <a:off x="215900" y="5029200"/>
            <a:ext cx="6143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/>
              <a:t>B</a:t>
            </a:r>
          </a:p>
        </p:txBody>
      </p:sp>
      <p:sp>
        <p:nvSpPr>
          <p:cNvPr id="222221" name="Oval 13"/>
          <p:cNvSpPr>
            <a:spLocks noChangeArrowheads="1"/>
          </p:cNvSpPr>
          <p:nvPr/>
        </p:nvSpPr>
        <p:spPr bwMode="auto">
          <a:xfrm>
            <a:off x="4414838" y="3200400"/>
            <a:ext cx="762000" cy="914400"/>
          </a:xfrm>
          <a:prstGeom prst="ellipse">
            <a:avLst/>
          </a:prstGeom>
          <a:solidFill>
            <a:schemeClr val="accent1"/>
          </a:solidFill>
          <a:ln w="76200" cmpd="tri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2222" name="Text Box 14"/>
          <p:cNvSpPr txBox="1">
            <a:spLocks noChangeArrowheads="1"/>
          </p:cNvSpPr>
          <p:nvPr/>
        </p:nvSpPr>
        <p:spPr bwMode="auto">
          <a:xfrm>
            <a:off x="4572000" y="33528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/>
              <a:t>C</a:t>
            </a:r>
          </a:p>
        </p:txBody>
      </p:sp>
      <p:sp>
        <p:nvSpPr>
          <p:cNvPr id="222223" name="Oval 15"/>
          <p:cNvSpPr>
            <a:spLocks noChangeArrowheads="1"/>
          </p:cNvSpPr>
          <p:nvPr/>
        </p:nvSpPr>
        <p:spPr bwMode="auto">
          <a:xfrm>
            <a:off x="4491038" y="4876800"/>
            <a:ext cx="762000" cy="914400"/>
          </a:xfrm>
          <a:prstGeom prst="ellipse">
            <a:avLst/>
          </a:prstGeom>
          <a:solidFill>
            <a:schemeClr val="accent1"/>
          </a:solidFill>
          <a:ln w="76200" cmpd="tri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2224" name="Text Box 16"/>
          <p:cNvSpPr txBox="1">
            <a:spLocks noChangeArrowheads="1"/>
          </p:cNvSpPr>
          <p:nvPr/>
        </p:nvSpPr>
        <p:spPr bwMode="auto">
          <a:xfrm>
            <a:off x="4648200" y="50292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/>
              <a:t>D</a:t>
            </a:r>
          </a:p>
        </p:txBody>
      </p:sp>
      <p:sp>
        <p:nvSpPr>
          <p:cNvPr id="222225" name="AutoShape 1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848600" y="6096000"/>
            <a:ext cx="990600" cy="4572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2229" name="Text Box 21"/>
          <p:cNvSpPr txBox="1">
            <a:spLocks noChangeArrowheads="1"/>
          </p:cNvSpPr>
          <p:nvPr/>
        </p:nvSpPr>
        <p:spPr bwMode="auto">
          <a:xfrm>
            <a:off x="6781800" y="32766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q-AL" sz="2400" b="1"/>
              <a:t>1</a:t>
            </a:r>
            <a:endParaRPr lang="en-US" sz="2400" b="1"/>
          </a:p>
        </p:txBody>
      </p:sp>
      <p:sp>
        <p:nvSpPr>
          <p:cNvPr id="222230" name="Text Box 22"/>
          <p:cNvSpPr txBox="1">
            <a:spLocks noChangeArrowheads="1"/>
          </p:cNvSpPr>
          <p:nvPr/>
        </p:nvSpPr>
        <p:spPr bwMode="auto">
          <a:xfrm>
            <a:off x="6777038" y="36957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q-AL" sz="2400" b="1"/>
              <a:t>4</a:t>
            </a:r>
            <a:endParaRPr lang="en-US" sz="2400" b="1"/>
          </a:p>
        </p:txBody>
      </p:sp>
      <p:sp>
        <p:nvSpPr>
          <p:cNvPr id="222231" name="Line 23"/>
          <p:cNvSpPr>
            <a:spLocks noChangeShapeType="1"/>
          </p:cNvSpPr>
          <p:nvPr/>
        </p:nvSpPr>
        <p:spPr bwMode="auto">
          <a:xfrm>
            <a:off x="6781800" y="3733800"/>
            <a:ext cx="457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2232" name="Text Box 24"/>
          <p:cNvSpPr txBox="1">
            <a:spLocks noChangeArrowheads="1"/>
          </p:cNvSpPr>
          <p:nvPr/>
        </p:nvSpPr>
        <p:spPr bwMode="auto">
          <a:xfrm>
            <a:off x="2290763" y="32385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q-AL" sz="2400" b="1"/>
              <a:t>1</a:t>
            </a:r>
            <a:endParaRPr lang="en-US" sz="2400" b="1"/>
          </a:p>
        </p:txBody>
      </p:sp>
      <p:sp>
        <p:nvSpPr>
          <p:cNvPr id="222233" name="Text Box 25"/>
          <p:cNvSpPr txBox="1">
            <a:spLocks noChangeArrowheads="1"/>
          </p:cNvSpPr>
          <p:nvPr/>
        </p:nvSpPr>
        <p:spPr bwMode="auto">
          <a:xfrm>
            <a:off x="2320925" y="36576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q-AL" sz="2400" b="1"/>
              <a:t>2</a:t>
            </a:r>
            <a:endParaRPr lang="en-US" sz="2400" b="1"/>
          </a:p>
        </p:txBody>
      </p:sp>
      <p:sp>
        <p:nvSpPr>
          <p:cNvPr id="222234" name="Line 26"/>
          <p:cNvSpPr>
            <a:spLocks noChangeShapeType="1"/>
          </p:cNvSpPr>
          <p:nvPr/>
        </p:nvSpPr>
        <p:spPr bwMode="auto">
          <a:xfrm>
            <a:off x="2290763" y="3695700"/>
            <a:ext cx="457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2235" name="Text Box 27"/>
          <p:cNvSpPr txBox="1">
            <a:spLocks noChangeArrowheads="1"/>
          </p:cNvSpPr>
          <p:nvPr/>
        </p:nvSpPr>
        <p:spPr bwMode="auto">
          <a:xfrm>
            <a:off x="6862763" y="49149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q-AL" sz="2400" b="1"/>
              <a:t>1</a:t>
            </a:r>
            <a:endParaRPr lang="en-US" sz="2400" b="1"/>
          </a:p>
        </p:txBody>
      </p:sp>
      <p:sp>
        <p:nvSpPr>
          <p:cNvPr id="222236" name="Text Box 28"/>
          <p:cNvSpPr txBox="1">
            <a:spLocks noChangeArrowheads="1"/>
          </p:cNvSpPr>
          <p:nvPr/>
        </p:nvSpPr>
        <p:spPr bwMode="auto">
          <a:xfrm>
            <a:off x="6894513" y="53340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q-AL" sz="2400" b="1"/>
              <a:t>3</a:t>
            </a:r>
            <a:endParaRPr lang="en-US" sz="2400" b="1"/>
          </a:p>
        </p:txBody>
      </p:sp>
      <p:sp>
        <p:nvSpPr>
          <p:cNvPr id="222237" name="Line 29"/>
          <p:cNvSpPr>
            <a:spLocks noChangeShapeType="1"/>
          </p:cNvSpPr>
          <p:nvPr/>
        </p:nvSpPr>
        <p:spPr bwMode="auto">
          <a:xfrm>
            <a:off x="6862763" y="5372100"/>
            <a:ext cx="457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2238" name="Text Box 30"/>
          <p:cNvSpPr txBox="1">
            <a:spLocks noChangeArrowheads="1"/>
          </p:cNvSpPr>
          <p:nvPr/>
        </p:nvSpPr>
        <p:spPr bwMode="auto">
          <a:xfrm>
            <a:off x="2290763" y="49149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q-AL" sz="2400" b="1"/>
              <a:t>4</a:t>
            </a:r>
            <a:endParaRPr lang="en-US" sz="2400" b="1"/>
          </a:p>
        </p:txBody>
      </p:sp>
      <p:sp>
        <p:nvSpPr>
          <p:cNvPr id="222239" name="Text Box 31"/>
          <p:cNvSpPr txBox="1">
            <a:spLocks noChangeArrowheads="1"/>
          </p:cNvSpPr>
          <p:nvPr/>
        </p:nvSpPr>
        <p:spPr bwMode="auto">
          <a:xfrm>
            <a:off x="2286000" y="53340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q-AL" sz="2400" b="1"/>
              <a:t>4</a:t>
            </a:r>
            <a:endParaRPr lang="en-US" sz="2400" b="1"/>
          </a:p>
        </p:txBody>
      </p:sp>
      <p:sp>
        <p:nvSpPr>
          <p:cNvPr id="222240" name="Line 32"/>
          <p:cNvSpPr>
            <a:spLocks noChangeShapeType="1"/>
          </p:cNvSpPr>
          <p:nvPr/>
        </p:nvSpPr>
        <p:spPr bwMode="auto">
          <a:xfrm>
            <a:off x="2290763" y="5372100"/>
            <a:ext cx="457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22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/>
                                        <p:tgtEl>
                                          <p:spTgt spid="2222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indefinite"/>
                                        <p:tgtEl>
                                          <p:spTgt spid="2222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indefinite"/>
                                        <p:tgtEl>
                                          <p:spTgt spid="2222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221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222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indefinite"/>
                                        <p:tgtEl>
                                          <p:spTgt spid="2222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indefinite"/>
                                        <p:tgtEl>
                                          <p:spTgt spid="2222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indefinite"/>
                                        <p:tgtEl>
                                          <p:spTgt spid="2222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221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222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indefinite"/>
                                        <p:tgtEl>
                                          <p:spTgt spid="2222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CC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" dur="indefinite"/>
                                        <p:tgtEl>
                                          <p:spTgt spid="2222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indefinite"/>
                                        <p:tgtEl>
                                          <p:spTgt spid="2222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2215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222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indefinite"/>
                                        <p:tgtEl>
                                          <p:spTgt spid="2222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" dur="indefinite"/>
                                        <p:tgtEl>
                                          <p:spTgt spid="2222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indefinite"/>
                                        <p:tgtEl>
                                          <p:spTgt spid="2222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2216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Ramiz</a:t>
            </a:r>
            <a:r>
              <a:rPr lang="en-US" dirty="0" smtClean="0"/>
              <a:t> </a:t>
            </a:r>
            <a:r>
              <a:rPr lang="en-US" dirty="0" err="1" smtClean="0"/>
              <a:t>Iljazi</a:t>
            </a:r>
            <a:endParaRPr lang="en-US" dirty="0"/>
          </a:p>
        </p:txBody>
      </p:sp>
      <p:sp>
        <p:nvSpPr>
          <p:cNvPr id="224258" name="AutoShape 2"/>
          <p:cNvSpPr>
            <a:spLocks noChangeArrowheads="1"/>
          </p:cNvSpPr>
          <p:nvPr/>
        </p:nvSpPr>
        <p:spPr bwMode="auto">
          <a:xfrm>
            <a:off x="304800" y="304800"/>
            <a:ext cx="8534400" cy="1219200"/>
          </a:xfrm>
          <a:prstGeom prst="roundRect">
            <a:avLst>
              <a:gd name="adj" fmla="val 16667"/>
            </a:avLst>
          </a:prstGeom>
          <a:solidFill>
            <a:srgbClr val="339933"/>
          </a:solidFill>
          <a:ln w="762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458200" cy="1676400"/>
          </a:xfrm>
        </p:spPr>
        <p:txBody>
          <a:bodyPr/>
          <a:lstStyle/>
          <a:p>
            <a:r>
              <a:rPr lang="sq-AL" sz="3200" b="1">
                <a:solidFill>
                  <a:srgbClr val="FFFFFF"/>
                </a:solidFill>
              </a:rPr>
              <a:t>11. Përqindja 20% si numër dhjetorë është paraqitur:</a:t>
            </a:r>
          </a:p>
        </p:txBody>
      </p:sp>
      <p:sp>
        <p:nvSpPr>
          <p:cNvPr id="224260" name="AutoShape 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914400" y="6056313"/>
            <a:ext cx="1066800" cy="5334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4261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34000" y="3124200"/>
            <a:ext cx="3429000" cy="1143000"/>
          </a:xfrm>
          <a:prstGeom prst="actionButtonBlank">
            <a:avLst/>
          </a:prstGeom>
          <a:solidFill>
            <a:schemeClr val="accent2"/>
          </a:solidFill>
          <a:ln w="571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sq-AL" sz="3200" b="1"/>
              <a:t>2.0</a:t>
            </a:r>
            <a:endParaRPr lang="en-US" sz="3200" b="1"/>
          </a:p>
        </p:txBody>
      </p:sp>
      <p:sp>
        <p:nvSpPr>
          <p:cNvPr id="224262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34000" y="4800600"/>
            <a:ext cx="3429000" cy="1066800"/>
          </a:xfrm>
          <a:prstGeom prst="actionButtonBlank">
            <a:avLst/>
          </a:prstGeom>
          <a:solidFill>
            <a:schemeClr val="accent2"/>
          </a:solidFill>
          <a:ln w="571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sq-AL" sz="3200" b="1"/>
              <a:t>0,02</a:t>
            </a:r>
            <a:endParaRPr lang="en-US" sz="3200" b="1"/>
          </a:p>
        </p:txBody>
      </p:sp>
      <p:sp>
        <p:nvSpPr>
          <p:cNvPr id="224263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14400" y="3200400"/>
            <a:ext cx="3429000" cy="1066800"/>
          </a:xfrm>
          <a:prstGeom prst="actionButtonBlank">
            <a:avLst/>
          </a:prstGeom>
          <a:solidFill>
            <a:schemeClr val="accent2"/>
          </a:solidFill>
          <a:ln w="571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sq-AL" sz="3200" b="1"/>
              <a:t>0,2</a:t>
            </a:r>
            <a:endParaRPr lang="en-US" sz="3200" b="1"/>
          </a:p>
        </p:txBody>
      </p:sp>
      <p:sp>
        <p:nvSpPr>
          <p:cNvPr id="224264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14400" y="4795838"/>
            <a:ext cx="3429000" cy="1066800"/>
          </a:xfrm>
          <a:prstGeom prst="actionButtonBlank">
            <a:avLst/>
          </a:prstGeom>
          <a:solidFill>
            <a:schemeClr val="accent2"/>
          </a:solidFill>
          <a:ln w="571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sq-AL" sz="3200" b="1"/>
              <a:t>0,2%</a:t>
            </a:r>
            <a:endParaRPr lang="en-US" sz="3200" b="1"/>
          </a:p>
        </p:txBody>
      </p:sp>
      <p:sp>
        <p:nvSpPr>
          <p:cNvPr id="224265" name="Oval 9"/>
          <p:cNvSpPr>
            <a:spLocks noChangeArrowheads="1"/>
          </p:cNvSpPr>
          <p:nvPr/>
        </p:nvSpPr>
        <p:spPr bwMode="auto">
          <a:xfrm>
            <a:off x="71438" y="3200400"/>
            <a:ext cx="762000" cy="914400"/>
          </a:xfrm>
          <a:prstGeom prst="ellipse">
            <a:avLst/>
          </a:prstGeom>
          <a:solidFill>
            <a:schemeClr val="accent1"/>
          </a:solidFill>
          <a:ln w="76200" cmpd="tri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4266" name="Text Box 10"/>
          <p:cNvSpPr txBox="1">
            <a:spLocks noChangeArrowheads="1"/>
          </p:cNvSpPr>
          <p:nvPr/>
        </p:nvSpPr>
        <p:spPr bwMode="auto">
          <a:xfrm>
            <a:off x="228600" y="33528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/>
              <a:t>A</a:t>
            </a:r>
          </a:p>
        </p:txBody>
      </p:sp>
      <p:sp>
        <p:nvSpPr>
          <p:cNvPr id="224267" name="Oval 11"/>
          <p:cNvSpPr>
            <a:spLocks noChangeArrowheads="1"/>
          </p:cNvSpPr>
          <p:nvPr/>
        </p:nvSpPr>
        <p:spPr bwMode="auto">
          <a:xfrm>
            <a:off x="71438" y="4876800"/>
            <a:ext cx="762000" cy="914400"/>
          </a:xfrm>
          <a:prstGeom prst="ellipse">
            <a:avLst/>
          </a:prstGeom>
          <a:solidFill>
            <a:schemeClr val="accent1"/>
          </a:solidFill>
          <a:ln w="76200" cmpd="tri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4268" name="Text Box 12"/>
          <p:cNvSpPr txBox="1">
            <a:spLocks noChangeArrowheads="1"/>
          </p:cNvSpPr>
          <p:nvPr/>
        </p:nvSpPr>
        <p:spPr bwMode="auto">
          <a:xfrm>
            <a:off x="215900" y="5029200"/>
            <a:ext cx="6143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/>
              <a:t>B</a:t>
            </a:r>
          </a:p>
        </p:txBody>
      </p:sp>
      <p:sp>
        <p:nvSpPr>
          <p:cNvPr id="224269" name="Oval 13"/>
          <p:cNvSpPr>
            <a:spLocks noChangeArrowheads="1"/>
          </p:cNvSpPr>
          <p:nvPr/>
        </p:nvSpPr>
        <p:spPr bwMode="auto">
          <a:xfrm>
            <a:off x="4414838" y="3200400"/>
            <a:ext cx="762000" cy="914400"/>
          </a:xfrm>
          <a:prstGeom prst="ellipse">
            <a:avLst/>
          </a:prstGeom>
          <a:solidFill>
            <a:schemeClr val="accent1"/>
          </a:solidFill>
          <a:ln w="76200" cmpd="tri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4270" name="Text Box 14"/>
          <p:cNvSpPr txBox="1">
            <a:spLocks noChangeArrowheads="1"/>
          </p:cNvSpPr>
          <p:nvPr/>
        </p:nvSpPr>
        <p:spPr bwMode="auto">
          <a:xfrm>
            <a:off x="4572000" y="33528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/>
              <a:t>C</a:t>
            </a:r>
          </a:p>
        </p:txBody>
      </p:sp>
      <p:sp>
        <p:nvSpPr>
          <p:cNvPr id="224271" name="Oval 15"/>
          <p:cNvSpPr>
            <a:spLocks noChangeArrowheads="1"/>
          </p:cNvSpPr>
          <p:nvPr/>
        </p:nvSpPr>
        <p:spPr bwMode="auto">
          <a:xfrm>
            <a:off x="4491038" y="4876800"/>
            <a:ext cx="762000" cy="914400"/>
          </a:xfrm>
          <a:prstGeom prst="ellipse">
            <a:avLst/>
          </a:prstGeom>
          <a:solidFill>
            <a:schemeClr val="accent1"/>
          </a:solidFill>
          <a:ln w="76200" cmpd="tri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4272" name="Text Box 16"/>
          <p:cNvSpPr txBox="1">
            <a:spLocks noChangeArrowheads="1"/>
          </p:cNvSpPr>
          <p:nvPr/>
        </p:nvSpPr>
        <p:spPr bwMode="auto">
          <a:xfrm>
            <a:off x="4648200" y="50292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/>
              <a:t>D</a:t>
            </a:r>
          </a:p>
        </p:txBody>
      </p:sp>
      <p:sp>
        <p:nvSpPr>
          <p:cNvPr id="224273" name="AutoShape 1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848600" y="6096000"/>
            <a:ext cx="990600" cy="4572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42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/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indefinite"/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indefinite"/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426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242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indefinite"/>
                                        <p:tgtEl>
                                          <p:spTgt spid="2242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indefinite"/>
                                        <p:tgtEl>
                                          <p:spTgt spid="2242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indefinite"/>
                                        <p:tgtEl>
                                          <p:spTgt spid="2242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426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242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indefinite"/>
                                        <p:tgtEl>
                                          <p:spTgt spid="2242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CC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" dur="indefinite"/>
                                        <p:tgtEl>
                                          <p:spTgt spid="2242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indefinite"/>
                                        <p:tgtEl>
                                          <p:spTgt spid="2242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4263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242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indefinite"/>
                                        <p:tgtEl>
                                          <p:spTgt spid="2242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" dur="indefinite"/>
                                        <p:tgtEl>
                                          <p:spTgt spid="2242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indefinite"/>
                                        <p:tgtEl>
                                          <p:spTgt spid="2242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4264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Ramiz</a:t>
            </a:r>
            <a:r>
              <a:rPr lang="en-US" dirty="0" smtClean="0"/>
              <a:t> </a:t>
            </a:r>
            <a:r>
              <a:rPr lang="en-US" dirty="0" err="1" smtClean="0"/>
              <a:t>Iljazi</a:t>
            </a:r>
            <a:endParaRPr lang="en-US" dirty="0"/>
          </a:p>
        </p:txBody>
      </p:sp>
      <p:sp>
        <p:nvSpPr>
          <p:cNvPr id="226306" name="AutoShape 2"/>
          <p:cNvSpPr>
            <a:spLocks noChangeArrowheads="1"/>
          </p:cNvSpPr>
          <p:nvPr/>
        </p:nvSpPr>
        <p:spPr bwMode="auto">
          <a:xfrm>
            <a:off x="304800" y="304800"/>
            <a:ext cx="8534400" cy="1219200"/>
          </a:xfrm>
          <a:prstGeom prst="roundRect">
            <a:avLst>
              <a:gd name="adj" fmla="val 16667"/>
            </a:avLst>
          </a:prstGeom>
          <a:solidFill>
            <a:srgbClr val="339933"/>
          </a:solidFill>
          <a:ln w="762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458200" cy="1676400"/>
          </a:xfrm>
        </p:spPr>
        <p:txBody>
          <a:bodyPr/>
          <a:lstStyle/>
          <a:p>
            <a:r>
              <a:rPr lang="sq-AL" sz="3200" b="1">
                <a:solidFill>
                  <a:srgbClr val="FFFFFF"/>
                </a:solidFill>
              </a:rPr>
              <a:t>12. Numri dhjetorë 2,25 si përqindje është paraqitur:</a:t>
            </a:r>
          </a:p>
        </p:txBody>
      </p:sp>
      <p:sp>
        <p:nvSpPr>
          <p:cNvPr id="226308" name="AutoShape 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914400" y="6056313"/>
            <a:ext cx="1066800" cy="5334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6309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06463" y="3124200"/>
            <a:ext cx="3429000" cy="1143000"/>
          </a:xfrm>
          <a:prstGeom prst="actionButtonBlank">
            <a:avLst/>
          </a:prstGeom>
          <a:solidFill>
            <a:schemeClr val="accent2"/>
          </a:solidFill>
          <a:ln w="571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sq-AL" sz="3200" b="1"/>
              <a:t>2,25%</a:t>
            </a:r>
            <a:endParaRPr lang="en-US" sz="3200" b="1"/>
          </a:p>
        </p:txBody>
      </p:sp>
      <p:sp>
        <p:nvSpPr>
          <p:cNvPr id="226310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34000" y="3200400"/>
            <a:ext cx="3429000" cy="1066800"/>
          </a:xfrm>
          <a:prstGeom prst="actionButtonBlank">
            <a:avLst/>
          </a:prstGeom>
          <a:solidFill>
            <a:schemeClr val="accent2"/>
          </a:solidFill>
          <a:ln w="571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sq-AL" sz="3200" b="1"/>
              <a:t>0,225%</a:t>
            </a:r>
            <a:endParaRPr lang="en-US" sz="3200" b="1"/>
          </a:p>
        </p:txBody>
      </p:sp>
      <p:sp>
        <p:nvSpPr>
          <p:cNvPr id="226311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34000" y="4800600"/>
            <a:ext cx="3429000" cy="1066800"/>
          </a:xfrm>
          <a:prstGeom prst="actionButtonBlank">
            <a:avLst/>
          </a:prstGeom>
          <a:solidFill>
            <a:schemeClr val="accent2"/>
          </a:solidFill>
          <a:ln w="571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200" b="1"/>
              <a:t>0,0</a:t>
            </a:r>
            <a:r>
              <a:rPr lang="sq-AL" sz="3200" b="1"/>
              <a:t>225%</a:t>
            </a:r>
            <a:endParaRPr lang="en-US" sz="3200" b="1"/>
          </a:p>
        </p:txBody>
      </p:sp>
      <p:sp>
        <p:nvSpPr>
          <p:cNvPr id="226312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14400" y="4795838"/>
            <a:ext cx="3429000" cy="1066800"/>
          </a:xfrm>
          <a:prstGeom prst="actionButtonBlank">
            <a:avLst/>
          </a:prstGeom>
          <a:solidFill>
            <a:schemeClr val="accent2"/>
          </a:solidFill>
          <a:ln w="571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sq-AL" sz="3200" b="1"/>
              <a:t>22,5%</a:t>
            </a:r>
            <a:endParaRPr lang="en-US" sz="3200" b="1"/>
          </a:p>
        </p:txBody>
      </p:sp>
      <p:sp>
        <p:nvSpPr>
          <p:cNvPr id="226313" name="Oval 9"/>
          <p:cNvSpPr>
            <a:spLocks noChangeArrowheads="1"/>
          </p:cNvSpPr>
          <p:nvPr/>
        </p:nvSpPr>
        <p:spPr bwMode="auto">
          <a:xfrm>
            <a:off x="71438" y="3200400"/>
            <a:ext cx="762000" cy="914400"/>
          </a:xfrm>
          <a:prstGeom prst="ellipse">
            <a:avLst/>
          </a:prstGeom>
          <a:solidFill>
            <a:schemeClr val="accent1"/>
          </a:solidFill>
          <a:ln w="76200" cmpd="tri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228600" y="33528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/>
              <a:t>A</a:t>
            </a:r>
          </a:p>
        </p:txBody>
      </p:sp>
      <p:sp>
        <p:nvSpPr>
          <p:cNvPr id="226315" name="Oval 11"/>
          <p:cNvSpPr>
            <a:spLocks noChangeArrowheads="1"/>
          </p:cNvSpPr>
          <p:nvPr/>
        </p:nvSpPr>
        <p:spPr bwMode="auto">
          <a:xfrm>
            <a:off x="71438" y="4876800"/>
            <a:ext cx="762000" cy="914400"/>
          </a:xfrm>
          <a:prstGeom prst="ellipse">
            <a:avLst/>
          </a:prstGeom>
          <a:solidFill>
            <a:schemeClr val="accent1"/>
          </a:solidFill>
          <a:ln w="76200" cmpd="tri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6316" name="Text Box 12"/>
          <p:cNvSpPr txBox="1">
            <a:spLocks noChangeArrowheads="1"/>
          </p:cNvSpPr>
          <p:nvPr/>
        </p:nvSpPr>
        <p:spPr bwMode="auto">
          <a:xfrm>
            <a:off x="215900" y="5029200"/>
            <a:ext cx="6143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/>
              <a:t>B</a:t>
            </a:r>
          </a:p>
        </p:txBody>
      </p:sp>
      <p:sp>
        <p:nvSpPr>
          <p:cNvPr id="226317" name="Oval 13"/>
          <p:cNvSpPr>
            <a:spLocks noChangeArrowheads="1"/>
          </p:cNvSpPr>
          <p:nvPr/>
        </p:nvSpPr>
        <p:spPr bwMode="auto">
          <a:xfrm>
            <a:off x="4414838" y="3200400"/>
            <a:ext cx="762000" cy="914400"/>
          </a:xfrm>
          <a:prstGeom prst="ellipse">
            <a:avLst/>
          </a:prstGeom>
          <a:solidFill>
            <a:schemeClr val="accent1"/>
          </a:solidFill>
          <a:ln w="76200" cmpd="tri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6318" name="Text Box 14"/>
          <p:cNvSpPr txBox="1">
            <a:spLocks noChangeArrowheads="1"/>
          </p:cNvSpPr>
          <p:nvPr/>
        </p:nvSpPr>
        <p:spPr bwMode="auto">
          <a:xfrm>
            <a:off x="4572000" y="33528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/>
              <a:t>C</a:t>
            </a:r>
          </a:p>
        </p:txBody>
      </p:sp>
      <p:sp>
        <p:nvSpPr>
          <p:cNvPr id="226319" name="Oval 15"/>
          <p:cNvSpPr>
            <a:spLocks noChangeArrowheads="1"/>
          </p:cNvSpPr>
          <p:nvPr/>
        </p:nvSpPr>
        <p:spPr bwMode="auto">
          <a:xfrm>
            <a:off x="4491038" y="4876800"/>
            <a:ext cx="762000" cy="914400"/>
          </a:xfrm>
          <a:prstGeom prst="ellipse">
            <a:avLst/>
          </a:prstGeom>
          <a:solidFill>
            <a:schemeClr val="accent1"/>
          </a:solidFill>
          <a:ln w="76200" cmpd="tri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6320" name="Text Box 16"/>
          <p:cNvSpPr txBox="1">
            <a:spLocks noChangeArrowheads="1"/>
          </p:cNvSpPr>
          <p:nvPr/>
        </p:nvSpPr>
        <p:spPr bwMode="auto">
          <a:xfrm>
            <a:off x="4648200" y="50292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/>
              <a:t>D</a:t>
            </a:r>
          </a:p>
        </p:txBody>
      </p:sp>
      <p:sp>
        <p:nvSpPr>
          <p:cNvPr id="226321" name="AutoShape 1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848600" y="6096000"/>
            <a:ext cx="990600" cy="4572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63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/>
                                        <p:tgtEl>
                                          <p:spTgt spid="2263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indefinite"/>
                                        <p:tgtEl>
                                          <p:spTgt spid="2263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indefinite"/>
                                        <p:tgtEl>
                                          <p:spTgt spid="2263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309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263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indefinite"/>
                                        <p:tgtEl>
                                          <p:spTgt spid="2263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indefinite"/>
                                        <p:tgtEl>
                                          <p:spTgt spid="2263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indefinite"/>
                                        <p:tgtEl>
                                          <p:spTgt spid="2263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31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263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indefinite"/>
                                        <p:tgtEl>
                                          <p:spTgt spid="2263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CC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" dur="indefinite"/>
                                        <p:tgtEl>
                                          <p:spTgt spid="2263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indefinite"/>
                                        <p:tgtEl>
                                          <p:spTgt spid="2263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3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263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indefinite"/>
                                        <p:tgtEl>
                                          <p:spTgt spid="2263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" dur="indefinite"/>
                                        <p:tgtEl>
                                          <p:spTgt spid="2263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indefinite"/>
                                        <p:tgtEl>
                                          <p:spTgt spid="2263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312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Ramiz</a:t>
            </a:r>
            <a:r>
              <a:rPr lang="en-US" dirty="0" smtClean="0"/>
              <a:t> </a:t>
            </a:r>
            <a:r>
              <a:rPr lang="en-US" dirty="0" err="1" smtClean="0"/>
              <a:t>Iljazi</a:t>
            </a:r>
            <a:endParaRPr lang="en-US" dirty="0"/>
          </a:p>
        </p:txBody>
      </p:sp>
      <p:sp>
        <p:nvSpPr>
          <p:cNvPr id="228354" name="AutoShape 2"/>
          <p:cNvSpPr>
            <a:spLocks noChangeArrowheads="1"/>
          </p:cNvSpPr>
          <p:nvPr/>
        </p:nvSpPr>
        <p:spPr bwMode="auto">
          <a:xfrm>
            <a:off x="304800" y="304800"/>
            <a:ext cx="8534400" cy="1219200"/>
          </a:xfrm>
          <a:prstGeom prst="roundRect">
            <a:avLst>
              <a:gd name="adj" fmla="val 16667"/>
            </a:avLst>
          </a:prstGeom>
          <a:solidFill>
            <a:srgbClr val="339933"/>
          </a:solidFill>
          <a:ln w="762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458200" cy="1676400"/>
          </a:xfrm>
        </p:spPr>
        <p:txBody>
          <a:bodyPr/>
          <a:lstStyle/>
          <a:p>
            <a:r>
              <a:rPr lang="sq-AL" sz="3200" b="1">
                <a:solidFill>
                  <a:srgbClr val="FFFFFF"/>
                </a:solidFill>
              </a:rPr>
              <a:t>13. Numri dhjetor 2,25 si thyesë është paraqitur:</a:t>
            </a:r>
          </a:p>
        </p:txBody>
      </p:sp>
      <p:sp>
        <p:nvSpPr>
          <p:cNvPr id="228356" name="AutoShape 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914400" y="6056313"/>
            <a:ext cx="1066800" cy="5334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8357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06463" y="3124200"/>
            <a:ext cx="3429000" cy="1143000"/>
          </a:xfrm>
          <a:prstGeom prst="actionButtonBlank">
            <a:avLst/>
          </a:prstGeom>
          <a:solidFill>
            <a:schemeClr val="accent2"/>
          </a:solidFill>
          <a:ln w="571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3200" b="1"/>
          </a:p>
        </p:txBody>
      </p:sp>
      <p:sp>
        <p:nvSpPr>
          <p:cNvPr id="228358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34000" y="4800600"/>
            <a:ext cx="3429000" cy="1066800"/>
          </a:xfrm>
          <a:prstGeom prst="actionButtonBlank">
            <a:avLst/>
          </a:prstGeom>
          <a:solidFill>
            <a:schemeClr val="accent2"/>
          </a:solidFill>
          <a:ln w="571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3200" b="1"/>
          </a:p>
        </p:txBody>
      </p:sp>
      <p:sp>
        <p:nvSpPr>
          <p:cNvPr id="228359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34000" y="3200400"/>
            <a:ext cx="3429000" cy="1066800"/>
          </a:xfrm>
          <a:prstGeom prst="actionButtonBlank">
            <a:avLst/>
          </a:prstGeom>
          <a:solidFill>
            <a:schemeClr val="accent2"/>
          </a:solidFill>
          <a:ln w="571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3200" b="1"/>
          </a:p>
        </p:txBody>
      </p:sp>
      <p:sp>
        <p:nvSpPr>
          <p:cNvPr id="228360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14400" y="4795838"/>
            <a:ext cx="3429000" cy="1066800"/>
          </a:xfrm>
          <a:prstGeom prst="actionButtonBlank">
            <a:avLst/>
          </a:prstGeom>
          <a:solidFill>
            <a:schemeClr val="accent2"/>
          </a:solidFill>
          <a:ln w="571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3200" b="1"/>
          </a:p>
        </p:txBody>
      </p:sp>
      <p:sp>
        <p:nvSpPr>
          <p:cNvPr id="228361" name="Oval 9"/>
          <p:cNvSpPr>
            <a:spLocks noChangeArrowheads="1"/>
          </p:cNvSpPr>
          <p:nvPr/>
        </p:nvSpPr>
        <p:spPr bwMode="auto">
          <a:xfrm>
            <a:off x="71438" y="3200400"/>
            <a:ext cx="762000" cy="914400"/>
          </a:xfrm>
          <a:prstGeom prst="ellipse">
            <a:avLst/>
          </a:prstGeom>
          <a:solidFill>
            <a:schemeClr val="accent1"/>
          </a:solidFill>
          <a:ln w="76200" cmpd="tri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8362" name="Text Box 10"/>
          <p:cNvSpPr txBox="1">
            <a:spLocks noChangeArrowheads="1"/>
          </p:cNvSpPr>
          <p:nvPr/>
        </p:nvSpPr>
        <p:spPr bwMode="auto">
          <a:xfrm>
            <a:off x="228600" y="33528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/>
              <a:t>A</a:t>
            </a:r>
          </a:p>
        </p:txBody>
      </p:sp>
      <p:sp>
        <p:nvSpPr>
          <p:cNvPr id="228363" name="Oval 11"/>
          <p:cNvSpPr>
            <a:spLocks noChangeArrowheads="1"/>
          </p:cNvSpPr>
          <p:nvPr/>
        </p:nvSpPr>
        <p:spPr bwMode="auto">
          <a:xfrm>
            <a:off x="71438" y="4876800"/>
            <a:ext cx="762000" cy="914400"/>
          </a:xfrm>
          <a:prstGeom prst="ellipse">
            <a:avLst/>
          </a:prstGeom>
          <a:solidFill>
            <a:schemeClr val="accent1"/>
          </a:solidFill>
          <a:ln w="76200" cmpd="tri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8364" name="Text Box 12"/>
          <p:cNvSpPr txBox="1">
            <a:spLocks noChangeArrowheads="1"/>
          </p:cNvSpPr>
          <p:nvPr/>
        </p:nvSpPr>
        <p:spPr bwMode="auto">
          <a:xfrm>
            <a:off x="215900" y="5029200"/>
            <a:ext cx="6143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/>
              <a:t>B</a:t>
            </a:r>
          </a:p>
        </p:txBody>
      </p:sp>
      <p:sp>
        <p:nvSpPr>
          <p:cNvPr id="228365" name="Oval 13"/>
          <p:cNvSpPr>
            <a:spLocks noChangeArrowheads="1"/>
          </p:cNvSpPr>
          <p:nvPr/>
        </p:nvSpPr>
        <p:spPr bwMode="auto">
          <a:xfrm>
            <a:off x="4414838" y="3200400"/>
            <a:ext cx="762000" cy="914400"/>
          </a:xfrm>
          <a:prstGeom prst="ellipse">
            <a:avLst/>
          </a:prstGeom>
          <a:solidFill>
            <a:schemeClr val="accent1"/>
          </a:solidFill>
          <a:ln w="76200" cmpd="tri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8366" name="Text Box 14"/>
          <p:cNvSpPr txBox="1">
            <a:spLocks noChangeArrowheads="1"/>
          </p:cNvSpPr>
          <p:nvPr/>
        </p:nvSpPr>
        <p:spPr bwMode="auto">
          <a:xfrm>
            <a:off x="4572000" y="33528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/>
              <a:t>C</a:t>
            </a:r>
          </a:p>
        </p:txBody>
      </p:sp>
      <p:sp>
        <p:nvSpPr>
          <p:cNvPr id="228367" name="Oval 15"/>
          <p:cNvSpPr>
            <a:spLocks noChangeArrowheads="1"/>
          </p:cNvSpPr>
          <p:nvPr/>
        </p:nvSpPr>
        <p:spPr bwMode="auto">
          <a:xfrm>
            <a:off x="4491038" y="4876800"/>
            <a:ext cx="762000" cy="914400"/>
          </a:xfrm>
          <a:prstGeom prst="ellipse">
            <a:avLst/>
          </a:prstGeom>
          <a:solidFill>
            <a:schemeClr val="accent1"/>
          </a:solidFill>
          <a:ln w="76200" cmpd="tri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8368" name="Text Box 16"/>
          <p:cNvSpPr txBox="1">
            <a:spLocks noChangeArrowheads="1"/>
          </p:cNvSpPr>
          <p:nvPr/>
        </p:nvSpPr>
        <p:spPr bwMode="auto">
          <a:xfrm>
            <a:off x="4648200" y="50292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/>
              <a:t>D</a:t>
            </a:r>
          </a:p>
        </p:txBody>
      </p:sp>
      <p:sp>
        <p:nvSpPr>
          <p:cNvPr id="228369" name="AutoShape 1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848600" y="6096000"/>
            <a:ext cx="990600" cy="4572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8397" name="Text Box 45"/>
          <p:cNvSpPr txBox="1">
            <a:spLocks noChangeArrowheads="1"/>
          </p:cNvSpPr>
          <p:nvPr/>
        </p:nvSpPr>
        <p:spPr bwMode="auto">
          <a:xfrm>
            <a:off x="6781800" y="32766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q-AL" sz="2400" b="1"/>
              <a:t>1</a:t>
            </a:r>
            <a:endParaRPr lang="en-US" sz="2400" b="1"/>
          </a:p>
        </p:txBody>
      </p:sp>
      <p:sp>
        <p:nvSpPr>
          <p:cNvPr id="228398" name="Text Box 46"/>
          <p:cNvSpPr txBox="1">
            <a:spLocks noChangeArrowheads="1"/>
          </p:cNvSpPr>
          <p:nvPr/>
        </p:nvSpPr>
        <p:spPr bwMode="auto">
          <a:xfrm>
            <a:off x="6777038" y="36957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q-AL" sz="2400" b="1"/>
              <a:t>4</a:t>
            </a:r>
            <a:endParaRPr lang="en-US" sz="2400" b="1"/>
          </a:p>
        </p:txBody>
      </p:sp>
      <p:sp>
        <p:nvSpPr>
          <p:cNvPr id="228399" name="Line 47"/>
          <p:cNvSpPr>
            <a:spLocks noChangeShapeType="1"/>
          </p:cNvSpPr>
          <p:nvPr/>
        </p:nvSpPr>
        <p:spPr bwMode="auto">
          <a:xfrm>
            <a:off x="6781800" y="3733800"/>
            <a:ext cx="457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8400" name="Text Box 48"/>
          <p:cNvSpPr txBox="1">
            <a:spLocks noChangeArrowheads="1"/>
          </p:cNvSpPr>
          <p:nvPr/>
        </p:nvSpPr>
        <p:spPr bwMode="auto">
          <a:xfrm>
            <a:off x="6781800" y="4914900"/>
            <a:ext cx="538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q-AL" sz="2400" b="1"/>
              <a:t>25</a:t>
            </a:r>
            <a:endParaRPr lang="en-US" sz="2400" b="1"/>
          </a:p>
        </p:txBody>
      </p:sp>
      <p:sp>
        <p:nvSpPr>
          <p:cNvPr id="228401" name="Text Box 49"/>
          <p:cNvSpPr txBox="1">
            <a:spLocks noChangeArrowheads="1"/>
          </p:cNvSpPr>
          <p:nvPr/>
        </p:nvSpPr>
        <p:spPr bwMode="auto">
          <a:xfrm>
            <a:off x="6707188" y="53340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q-AL" sz="2400" b="1"/>
              <a:t>100</a:t>
            </a:r>
            <a:endParaRPr lang="en-US" sz="2400" b="1"/>
          </a:p>
        </p:txBody>
      </p:sp>
      <p:sp>
        <p:nvSpPr>
          <p:cNvPr id="228402" name="Line 50"/>
          <p:cNvSpPr>
            <a:spLocks noChangeShapeType="1"/>
          </p:cNvSpPr>
          <p:nvPr/>
        </p:nvSpPr>
        <p:spPr bwMode="auto">
          <a:xfrm>
            <a:off x="6862763" y="5372100"/>
            <a:ext cx="457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8403" name="Text Box 51"/>
          <p:cNvSpPr txBox="1">
            <a:spLocks noChangeArrowheads="1"/>
          </p:cNvSpPr>
          <p:nvPr/>
        </p:nvSpPr>
        <p:spPr bwMode="auto">
          <a:xfrm>
            <a:off x="2366963" y="32385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q-AL" sz="2400" b="1"/>
              <a:t>1</a:t>
            </a:r>
            <a:endParaRPr lang="en-US" sz="2400" b="1"/>
          </a:p>
        </p:txBody>
      </p:sp>
      <p:sp>
        <p:nvSpPr>
          <p:cNvPr id="228404" name="Text Box 52"/>
          <p:cNvSpPr txBox="1">
            <a:spLocks noChangeArrowheads="1"/>
          </p:cNvSpPr>
          <p:nvPr/>
        </p:nvSpPr>
        <p:spPr bwMode="auto">
          <a:xfrm>
            <a:off x="2209800" y="36576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q-AL" sz="2400" b="1"/>
              <a:t>100</a:t>
            </a:r>
            <a:endParaRPr lang="en-US" sz="2400" b="1"/>
          </a:p>
        </p:txBody>
      </p:sp>
      <p:sp>
        <p:nvSpPr>
          <p:cNvPr id="228405" name="Line 53"/>
          <p:cNvSpPr>
            <a:spLocks noChangeShapeType="1"/>
          </p:cNvSpPr>
          <p:nvPr/>
        </p:nvSpPr>
        <p:spPr bwMode="auto">
          <a:xfrm>
            <a:off x="2366963" y="3695700"/>
            <a:ext cx="457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8406" name="Text Box 54"/>
          <p:cNvSpPr txBox="1">
            <a:spLocks noChangeArrowheads="1"/>
          </p:cNvSpPr>
          <p:nvPr/>
        </p:nvSpPr>
        <p:spPr bwMode="auto">
          <a:xfrm>
            <a:off x="2439988" y="49149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q-AL" sz="2400" b="1"/>
              <a:t>2</a:t>
            </a:r>
            <a:endParaRPr lang="en-US" sz="2400" b="1"/>
          </a:p>
        </p:txBody>
      </p:sp>
      <p:sp>
        <p:nvSpPr>
          <p:cNvPr id="228407" name="Text Box 55"/>
          <p:cNvSpPr txBox="1">
            <a:spLocks noChangeArrowheads="1"/>
          </p:cNvSpPr>
          <p:nvPr/>
        </p:nvSpPr>
        <p:spPr bwMode="auto">
          <a:xfrm>
            <a:off x="2286000" y="53340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q-AL" sz="2400" b="1"/>
              <a:t>100</a:t>
            </a:r>
            <a:endParaRPr lang="en-US" sz="2400" b="1"/>
          </a:p>
        </p:txBody>
      </p:sp>
      <p:sp>
        <p:nvSpPr>
          <p:cNvPr id="228408" name="Line 56"/>
          <p:cNvSpPr>
            <a:spLocks noChangeShapeType="1"/>
          </p:cNvSpPr>
          <p:nvPr/>
        </p:nvSpPr>
        <p:spPr bwMode="auto">
          <a:xfrm>
            <a:off x="2366963" y="5372100"/>
            <a:ext cx="457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8409" name="Text Box 57"/>
          <p:cNvSpPr txBox="1">
            <a:spLocks noChangeArrowheads="1"/>
          </p:cNvSpPr>
          <p:nvPr/>
        </p:nvSpPr>
        <p:spPr bwMode="auto">
          <a:xfrm>
            <a:off x="6477000" y="35052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q-AL" sz="2400" b="1"/>
              <a:t>2</a:t>
            </a:r>
            <a:endParaRPr lang="en-US" sz="2400" b="1"/>
          </a:p>
        </p:txBody>
      </p:sp>
      <p:sp>
        <p:nvSpPr>
          <p:cNvPr id="228410" name="Text Box 58"/>
          <p:cNvSpPr txBox="1">
            <a:spLocks noChangeArrowheads="1"/>
          </p:cNvSpPr>
          <p:nvPr/>
        </p:nvSpPr>
        <p:spPr bwMode="auto">
          <a:xfrm>
            <a:off x="2054225" y="5141913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q-AL" sz="2400" b="1"/>
              <a:t>2</a:t>
            </a:r>
            <a:endParaRPr lang="en-US" sz="2400" b="1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83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/>
                                        <p:tgtEl>
                                          <p:spTgt spid="2283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indefinite"/>
                                        <p:tgtEl>
                                          <p:spTgt spid="2283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indefinite"/>
                                        <p:tgtEl>
                                          <p:spTgt spid="2283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835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283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indefinite"/>
                                        <p:tgtEl>
                                          <p:spTgt spid="2283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indefinite"/>
                                        <p:tgtEl>
                                          <p:spTgt spid="2283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indefinite"/>
                                        <p:tgtEl>
                                          <p:spTgt spid="2283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8358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283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indefinite"/>
                                        <p:tgtEl>
                                          <p:spTgt spid="2283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CC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" dur="indefinite"/>
                                        <p:tgtEl>
                                          <p:spTgt spid="2283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indefinite"/>
                                        <p:tgtEl>
                                          <p:spTgt spid="2283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835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283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indefinite"/>
                                        <p:tgtEl>
                                          <p:spTgt spid="2283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" dur="indefinite"/>
                                        <p:tgtEl>
                                          <p:spTgt spid="2283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indefinite"/>
                                        <p:tgtEl>
                                          <p:spTgt spid="2283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8360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Ramiz</a:t>
            </a:r>
            <a:r>
              <a:rPr lang="en-US" dirty="0" smtClean="0"/>
              <a:t> </a:t>
            </a:r>
            <a:r>
              <a:rPr lang="en-US" dirty="0" err="1" smtClean="0"/>
              <a:t>Iljazi</a:t>
            </a:r>
            <a:endParaRPr lang="en-US" dirty="0"/>
          </a:p>
        </p:txBody>
      </p:sp>
      <p:sp>
        <p:nvSpPr>
          <p:cNvPr id="230402" name="AutoShape 2"/>
          <p:cNvSpPr>
            <a:spLocks noChangeArrowheads="1"/>
          </p:cNvSpPr>
          <p:nvPr/>
        </p:nvSpPr>
        <p:spPr bwMode="auto">
          <a:xfrm>
            <a:off x="304800" y="304800"/>
            <a:ext cx="8534400" cy="1219200"/>
          </a:xfrm>
          <a:prstGeom prst="roundRect">
            <a:avLst>
              <a:gd name="adj" fmla="val 16667"/>
            </a:avLst>
          </a:prstGeom>
          <a:solidFill>
            <a:srgbClr val="339933"/>
          </a:solidFill>
          <a:ln w="762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458200" cy="1676400"/>
          </a:xfrm>
        </p:spPr>
        <p:txBody>
          <a:bodyPr/>
          <a:lstStyle/>
          <a:p>
            <a:r>
              <a:rPr lang="sq-AL" sz="3200" b="1">
                <a:solidFill>
                  <a:srgbClr val="FFFFFF"/>
                </a:solidFill>
              </a:rPr>
              <a:t>14. Shprehja   p</a:t>
            </a:r>
            <a:r>
              <a:rPr lang="en-US" sz="3200" b="1">
                <a:solidFill>
                  <a:srgbClr val="FFFFFF"/>
                </a:solidFill>
                <a:cs typeface="Arial" charset="0"/>
                <a:sym typeface="Symbol" pitchFamily="18" charset="2"/>
              </a:rPr>
              <a:t>·</a:t>
            </a:r>
            <a:r>
              <a:rPr lang="sq-AL" sz="3200" b="1">
                <a:solidFill>
                  <a:srgbClr val="FFFFFF"/>
                </a:solidFill>
                <a:sym typeface="Symbol" pitchFamily="18" charset="2"/>
              </a:rPr>
              <a:t>3q</a:t>
            </a:r>
            <a:r>
              <a:rPr lang="en-US" sz="3200" b="1">
                <a:solidFill>
                  <a:srgbClr val="FFFFFF"/>
                </a:solidFill>
                <a:cs typeface="Arial" charset="0"/>
                <a:sym typeface="Symbol" pitchFamily="18" charset="2"/>
              </a:rPr>
              <a:t>·</a:t>
            </a:r>
            <a:r>
              <a:rPr lang="sq-AL" sz="3200" b="1">
                <a:solidFill>
                  <a:srgbClr val="FFFFFF"/>
                </a:solidFill>
                <a:cs typeface="Arial" charset="0"/>
                <a:sym typeface="Symbol" pitchFamily="18" charset="2"/>
              </a:rPr>
              <a:t>p4q</a:t>
            </a:r>
            <a:r>
              <a:rPr lang="en-US" sz="3200" b="1">
                <a:solidFill>
                  <a:srgbClr val="FFFFFF"/>
                </a:solidFill>
                <a:cs typeface="Arial" charset="0"/>
                <a:sym typeface="Symbol" pitchFamily="18" charset="2"/>
              </a:rPr>
              <a:t>·</a:t>
            </a:r>
            <a:r>
              <a:rPr lang="sq-AL" sz="3200" b="1">
                <a:solidFill>
                  <a:srgbClr val="FFFFFF"/>
                </a:solidFill>
                <a:cs typeface="Arial" charset="0"/>
                <a:sym typeface="Symbol" pitchFamily="18" charset="2"/>
              </a:rPr>
              <a:t>p  e thjeshtuar e barabart është</a:t>
            </a:r>
            <a:r>
              <a:rPr lang="sq-AL" sz="3200" b="1">
                <a:solidFill>
                  <a:srgbClr val="FFFFFF"/>
                </a:solidFill>
              </a:rPr>
              <a:t>:</a:t>
            </a:r>
          </a:p>
        </p:txBody>
      </p:sp>
      <p:sp>
        <p:nvSpPr>
          <p:cNvPr id="230404" name="AutoShape 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914400" y="6056313"/>
            <a:ext cx="1066800" cy="5334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0405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34000" y="3127375"/>
            <a:ext cx="3429000" cy="1143000"/>
          </a:xfrm>
          <a:prstGeom prst="actionButtonBlank">
            <a:avLst/>
          </a:prstGeom>
          <a:solidFill>
            <a:schemeClr val="accent2"/>
          </a:solidFill>
          <a:ln w="571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sq-AL" sz="3200" b="1"/>
              <a:t>12q</a:t>
            </a:r>
            <a:r>
              <a:rPr lang="sq-AL" sz="3200" b="1" baseline="30000"/>
              <a:t>3</a:t>
            </a:r>
            <a:r>
              <a:rPr lang="sq-AL" sz="3200" b="1"/>
              <a:t>p</a:t>
            </a:r>
            <a:r>
              <a:rPr lang="sq-AL" sz="3200" b="1" baseline="30000"/>
              <a:t>2</a:t>
            </a:r>
            <a:endParaRPr lang="en-US" sz="3200" b="1"/>
          </a:p>
        </p:txBody>
      </p:sp>
      <p:sp>
        <p:nvSpPr>
          <p:cNvPr id="230406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34000" y="4800600"/>
            <a:ext cx="3429000" cy="1066800"/>
          </a:xfrm>
          <a:prstGeom prst="actionButtonBlank">
            <a:avLst/>
          </a:prstGeom>
          <a:solidFill>
            <a:schemeClr val="accent2"/>
          </a:solidFill>
          <a:ln w="571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sq-AL" sz="3200" b="1"/>
              <a:t>p</a:t>
            </a:r>
            <a:r>
              <a:rPr lang="sq-AL" sz="3200" b="1" baseline="30000"/>
              <a:t>3</a:t>
            </a:r>
            <a:r>
              <a:rPr lang="sq-AL" sz="3200" b="1"/>
              <a:t>q</a:t>
            </a:r>
            <a:r>
              <a:rPr lang="sq-AL" sz="3200" b="1" baseline="30000"/>
              <a:t>7</a:t>
            </a:r>
            <a:endParaRPr lang="en-US" sz="3200" b="1"/>
          </a:p>
        </p:txBody>
      </p:sp>
      <p:sp>
        <p:nvSpPr>
          <p:cNvPr id="230407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14400" y="3200400"/>
            <a:ext cx="3429000" cy="1066800"/>
          </a:xfrm>
          <a:prstGeom prst="actionButtonBlank">
            <a:avLst/>
          </a:prstGeom>
          <a:solidFill>
            <a:schemeClr val="accent2"/>
          </a:solidFill>
          <a:ln w="571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sq-AL" sz="3200" b="1"/>
              <a:t>12p</a:t>
            </a:r>
            <a:r>
              <a:rPr lang="sq-AL" sz="3200" b="1" baseline="30000"/>
              <a:t>3</a:t>
            </a:r>
            <a:r>
              <a:rPr lang="sq-AL" sz="3200" b="1"/>
              <a:t>q</a:t>
            </a:r>
            <a:r>
              <a:rPr lang="sq-AL" sz="3200" b="1" baseline="30000"/>
              <a:t>2</a:t>
            </a:r>
            <a:endParaRPr lang="en-US" sz="3200" b="1"/>
          </a:p>
        </p:txBody>
      </p:sp>
      <p:sp>
        <p:nvSpPr>
          <p:cNvPr id="230408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14400" y="4795838"/>
            <a:ext cx="3429000" cy="1066800"/>
          </a:xfrm>
          <a:prstGeom prst="actionButtonBlank">
            <a:avLst/>
          </a:prstGeom>
          <a:solidFill>
            <a:schemeClr val="accent2"/>
          </a:solidFill>
          <a:ln w="571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sq-AL" sz="3200" b="1"/>
              <a:t>12pq</a:t>
            </a:r>
            <a:endParaRPr lang="en-US" sz="3200" b="1"/>
          </a:p>
        </p:txBody>
      </p:sp>
      <p:sp>
        <p:nvSpPr>
          <p:cNvPr id="230409" name="Oval 9"/>
          <p:cNvSpPr>
            <a:spLocks noChangeArrowheads="1"/>
          </p:cNvSpPr>
          <p:nvPr/>
        </p:nvSpPr>
        <p:spPr bwMode="auto">
          <a:xfrm>
            <a:off x="71438" y="3200400"/>
            <a:ext cx="762000" cy="914400"/>
          </a:xfrm>
          <a:prstGeom prst="ellipse">
            <a:avLst/>
          </a:prstGeom>
          <a:solidFill>
            <a:schemeClr val="accent1"/>
          </a:solidFill>
          <a:ln w="76200" cmpd="tri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0410" name="Text Box 10"/>
          <p:cNvSpPr txBox="1">
            <a:spLocks noChangeArrowheads="1"/>
          </p:cNvSpPr>
          <p:nvPr/>
        </p:nvSpPr>
        <p:spPr bwMode="auto">
          <a:xfrm>
            <a:off x="228600" y="33528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/>
              <a:t>A</a:t>
            </a:r>
          </a:p>
        </p:txBody>
      </p:sp>
      <p:sp>
        <p:nvSpPr>
          <p:cNvPr id="230411" name="Oval 11"/>
          <p:cNvSpPr>
            <a:spLocks noChangeArrowheads="1"/>
          </p:cNvSpPr>
          <p:nvPr/>
        </p:nvSpPr>
        <p:spPr bwMode="auto">
          <a:xfrm>
            <a:off x="71438" y="4876800"/>
            <a:ext cx="762000" cy="914400"/>
          </a:xfrm>
          <a:prstGeom prst="ellipse">
            <a:avLst/>
          </a:prstGeom>
          <a:solidFill>
            <a:schemeClr val="accent1"/>
          </a:solidFill>
          <a:ln w="76200" cmpd="tri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0412" name="Text Box 12"/>
          <p:cNvSpPr txBox="1">
            <a:spLocks noChangeArrowheads="1"/>
          </p:cNvSpPr>
          <p:nvPr/>
        </p:nvSpPr>
        <p:spPr bwMode="auto">
          <a:xfrm>
            <a:off x="215900" y="5029200"/>
            <a:ext cx="6143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/>
              <a:t>B</a:t>
            </a:r>
          </a:p>
        </p:txBody>
      </p:sp>
      <p:sp>
        <p:nvSpPr>
          <p:cNvPr id="230413" name="Oval 13"/>
          <p:cNvSpPr>
            <a:spLocks noChangeArrowheads="1"/>
          </p:cNvSpPr>
          <p:nvPr/>
        </p:nvSpPr>
        <p:spPr bwMode="auto">
          <a:xfrm>
            <a:off x="4414838" y="3200400"/>
            <a:ext cx="762000" cy="914400"/>
          </a:xfrm>
          <a:prstGeom prst="ellipse">
            <a:avLst/>
          </a:prstGeom>
          <a:solidFill>
            <a:schemeClr val="accent1"/>
          </a:solidFill>
          <a:ln w="76200" cmpd="tri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0414" name="Text Box 14"/>
          <p:cNvSpPr txBox="1">
            <a:spLocks noChangeArrowheads="1"/>
          </p:cNvSpPr>
          <p:nvPr/>
        </p:nvSpPr>
        <p:spPr bwMode="auto">
          <a:xfrm>
            <a:off x="4572000" y="33528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/>
              <a:t>C</a:t>
            </a:r>
          </a:p>
        </p:txBody>
      </p:sp>
      <p:sp>
        <p:nvSpPr>
          <p:cNvPr id="230415" name="Oval 15"/>
          <p:cNvSpPr>
            <a:spLocks noChangeArrowheads="1"/>
          </p:cNvSpPr>
          <p:nvPr/>
        </p:nvSpPr>
        <p:spPr bwMode="auto">
          <a:xfrm>
            <a:off x="4491038" y="4876800"/>
            <a:ext cx="762000" cy="914400"/>
          </a:xfrm>
          <a:prstGeom prst="ellipse">
            <a:avLst/>
          </a:prstGeom>
          <a:solidFill>
            <a:schemeClr val="accent1"/>
          </a:solidFill>
          <a:ln w="76200" cmpd="tri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0416" name="Text Box 16"/>
          <p:cNvSpPr txBox="1">
            <a:spLocks noChangeArrowheads="1"/>
          </p:cNvSpPr>
          <p:nvPr/>
        </p:nvSpPr>
        <p:spPr bwMode="auto">
          <a:xfrm>
            <a:off x="4648200" y="50292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/>
              <a:t>D</a:t>
            </a:r>
          </a:p>
        </p:txBody>
      </p:sp>
      <p:sp>
        <p:nvSpPr>
          <p:cNvPr id="230417" name="AutoShape 1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848600" y="6096000"/>
            <a:ext cx="990600" cy="4572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04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/>
                                        <p:tgtEl>
                                          <p:spTgt spid="2304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indefinite"/>
                                        <p:tgtEl>
                                          <p:spTgt spid="2304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indefinite"/>
                                        <p:tgtEl>
                                          <p:spTgt spid="2304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040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304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indefinite"/>
                                        <p:tgtEl>
                                          <p:spTgt spid="2304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indefinite"/>
                                        <p:tgtEl>
                                          <p:spTgt spid="2304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indefinite"/>
                                        <p:tgtEl>
                                          <p:spTgt spid="2304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040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304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indefinite"/>
                                        <p:tgtEl>
                                          <p:spTgt spid="2304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CC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" dur="indefinite"/>
                                        <p:tgtEl>
                                          <p:spTgt spid="2304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indefinite"/>
                                        <p:tgtEl>
                                          <p:spTgt spid="2304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0407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304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indefinite"/>
                                        <p:tgtEl>
                                          <p:spTgt spid="2304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" dur="indefinite"/>
                                        <p:tgtEl>
                                          <p:spTgt spid="2304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indefinite"/>
                                        <p:tgtEl>
                                          <p:spTgt spid="2304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0408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Ramiz</a:t>
            </a:r>
            <a:r>
              <a:rPr lang="en-US" dirty="0" smtClean="0"/>
              <a:t> </a:t>
            </a:r>
            <a:r>
              <a:rPr lang="en-US" dirty="0" err="1" smtClean="0"/>
              <a:t>Iljazi</a:t>
            </a:r>
            <a:endParaRPr lang="en-US" dirty="0"/>
          </a:p>
        </p:txBody>
      </p:sp>
      <p:sp>
        <p:nvSpPr>
          <p:cNvPr id="232450" name="AutoShape 2"/>
          <p:cNvSpPr>
            <a:spLocks noChangeArrowheads="1"/>
          </p:cNvSpPr>
          <p:nvPr/>
        </p:nvSpPr>
        <p:spPr bwMode="auto">
          <a:xfrm>
            <a:off x="304800" y="304800"/>
            <a:ext cx="8534400" cy="1219200"/>
          </a:xfrm>
          <a:prstGeom prst="roundRect">
            <a:avLst>
              <a:gd name="adj" fmla="val 16667"/>
            </a:avLst>
          </a:prstGeom>
          <a:solidFill>
            <a:srgbClr val="339933"/>
          </a:solidFill>
          <a:ln w="762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458200" cy="1676400"/>
          </a:xfrm>
        </p:spPr>
        <p:txBody>
          <a:bodyPr/>
          <a:lstStyle/>
          <a:p>
            <a:r>
              <a:rPr lang="sq-AL" sz="3200" b="1">
                <a:solidFill>
                  <a:srgbClr val="FFFFFF"/>
                </a:solidFill>
              </a:rPr>
              <a:t>15. Zgjidhja e barazimit 12-3x=3 është:</a:t>
            </a:r>
          </a:p>
        </p:txBody>
      </p:sp>
      <p:sp>
        <p:nvSpPr>
          <p:cNvPr id="232452" name="AutoShape 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914400" y="6056313"/>
            <a:ext cx="1066800" cy="5334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2453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06463" y="3124200"/>
            <a:ext cx="3429000" cy="1143000"/>
          </a:xfrm>
          <a:prstGeom prst="actionButtonBlank">
            <a:avLst/>
          </a:prstGeom>
          <a:solidFill>
            <a:schemeClr val="accent2"/>
          </a:solidFill>
          <a:ln w="571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sq-AL" sz="3200" b="1"/>
              <a:t>X=2</a:t>
            </a:r>
            <a:endParaRPr lang="en-US" sz="3200" b="1"/>
          </a:p>
        </p:txBody>
      </p:sp>
      <p:sp>
        <p:nvSpPr>
          <p:cNvPr id="232454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34000" y="4800600"/>
            <a:ext cx="3429000" cy="1066800"/>
          </a:xfrm>
          <a:prstGeom prst="actionButtonBlank">
            <a:avLst/>
          </a:prstGeom>
          <a:solidFill>
            <a:schemeClr val="accent2"/>
          </a:solidFill>
          <a:ln w="571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sq-AL" sz="3200" b="1"/>
              <a:t>x=5</a:t>
            </a:r>
            <a:endParaRPr lang="en-US" sz="3200" b="1"/>
          </a:p>
        </p:txBody>
      </p:sp>
      <p:sp>
        <p:nvSpPr>
          <p:cNvPr id="232455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34000" y="3200400"/>
            <a:ext cx="3429000" cy="1066800"/>
          </a:xfrm>
          <a:prstGeom prst="actionButtonBlank">
            <a:avLst/>
          </a:prstGeom>
          <a:solidFill>
            <a:schemeClr val="accent2"/>
          </a:solidFill>
          <a:ln w="571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sq-AL" sz="3200" b="1"/>
              <a:t>x=3</a:t>
            </a:r>
            <a:endParaRPr lang="en-US" sz="3200" b="1"/>
          </a:p>
        </p:txBody>
      </p:sp>
      <p:sp>
        <p:nvSpPr>
          <p:cNvPr id="232456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14400" y="4795838"/>
            <a:ext cx="3429000" cy="1066800"/>
          </a:xfrm>
          <a:prstGeom prst="actionButtonBlank">
            <a:avLst/>
          </a:prstGeom>
          <a:solidFill>
            <a:schemeClr val="accent2"/>
          </a:solidFill>
          <a:ln w="571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sq-AL" sz="3200" b="1"/>
              <a:t>x=4</a:t>
            </a:r>
            <a:endParaRPr lang="en-US" sz="3200" b="1"/>
          </a:p>
        </p:txBody>
      </p:sp>
      <p:sp>
        <p:nvSpPr>
          <p:cNvPr id="232457" name="Oval 9"/>
          <p:cNvSpPr>
            <a:spLocks noChangeArrowheads="1"/>
          </p:cNvSpPr>
          <p:nvPr/>
        </p:nvSpPr>
        <p:spPr bwMode="auto">
          <a:xfrm>
            <a:off x="71438" y="3200400"/>
            <a:ext cx="762000" cy="914400"/>
          </a:xfrm>
          <a:prstGeom prst="ellipse">
            <a:avLst/>
          </a:prstGeom>
          <a:solidFill>
            <a:schemeClr val="accent1"/>
          </a:solidFill>
          <a:ln w="76200" cmpd="tri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2458" name="Text Box 10"/>
          <p:cNvSpPr txBox="1">
            <a:spLocks noChangeArrowheads="1"/>
          </p:cNvSpPr>
          <p:nvPr/>
        </p:nvSpPr>
        <p:spPr bwMode="auto">
          <a:xfrm>
            <a:off x="228600" y="33528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/>
              <a:t>A</a:t>
            </a:r>
          </a:p>
        </p:txBody>
      </p:sp>
      <p:sp>
        <p:nvSpPr>
          <p:cNvPr id="232459" name="Oval 11"/>
          <p:cNvSpPr>
            <a:spLocks noChangeArrowheads="1"/>
          </p:cNvSpPr>
          <p:nvPr/>
        </p:nvSpPr>
        <p:spPr bwMode="auto">
          <a:xfrm>
            <a:off x="71438" y="4876800"/>
            <a:ext cx="762000" cy="914400"/>
          </a:xfrm>
          <a:prstGeom prst="ellipse">
            <a:avLst/>
          </a:prstGeom>
          <a:solidFill>
            <a:schemeClr val="accent1"/>
          </a:solidFill>
          <a:ln w="76200" cmpd="tri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2460" name="Text Box 12"/>
          <p:cNvSpPr txBox="1">
            <a:spLocks noChangeArrowheads="1"/>
          </p:cNvSpPr>
          <p:nvPr/>
        </p:nvSpPr>
        <p:spPr bwMode="auto">
          <a:xfrm>
            <a:off x="215900" y="5029200"/>
            <a:ext cx="6143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/>
              <a:t>B</a:t>
            </a:r>
          </a:p>
        </p:txBody>
      </p:sp>
      <p:sp>
        <p:nvSpPr>
          <p:cNvPr id="232461" name="Oval 13"/>
          <p:cNvSpPr>
            <a:spLocks noChangeArrowheads="1"/>
          </p:cNvSpPr>
          <p:nvPr/>
        </p:nvSpPr>
        <p:spPr bwMode="auto">
          <a:xfrm>
            <a:off x="4414838" y="3200400"/>
            <a:ext cx="762000" cy="914400"/>
          </a:xfrm>
          <a:prstGeom prst="ellipse">
            <a:avLst/>
          </a:prstGeom>
          <a:solidFill>
            <a:schemeClr val="accent1"/>
          </a:solidFill>
          <a:ln w="76200" cmpd="tri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2462" name="Text Box 14"/>
          <p:cNvSpPr txBox="1">
            <a:spLocks noChangeArrowheads="1"/>
          </p:cNvSpPr>
          <p:nvPr/>
        </p:nvSpPr>
        <p:spPr bwMode="auto">
          <a:xfrm>
            <a:off x="4572000" y="33528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/>
              <a:t>C</a:t>
            </a:r>
          </a:p>
        </p:txBody>
      </p:sp>
      <p:sp>
        <p:nvSpPr>
          <p:cNvPr id="232463" name="Oval 15"/>
          <p:cNvSpPr>
            <a:spLocks noChangeArrowheads="1"/>
          </p:cNvSpPr>
          <p:nvPr/>
        </p:nvSpPr>
        <p:spPr bwMode="auto">
          <a:xfrm>
            <a:off x="4491038" y="4876800"/>
            <a:ext cx="762000" cy="914400"/>
          </a:xfrm>
          <a:prstGeom prst="ellipse">
            <a:avLst/>
          </a:prstGeom>
          <a:solidFill>
            <a:schemeClr val="accent1"/>
          </a:solidFill>
          <a:ln w="76200" cmpd="tri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2464" name="Text Box 16"/>
          <p:cNvSpPr txBox="1">
            <a:spLocks noChangeArrowheads="1"/>
          </p:cNvSpPr>
          <p:nvPr/>
        </p:nvSpPr>
        <p:spPr bwMode="auto">
          <a:xfrm>
            <a:off x="4648200" y="50292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/>
              <a:t>D</a:t>
            </a:r>
          </a:p>
        </p:txBody>
      </p:sp>
      <p:sp>
        <p:nvSpPr>
          <p:cNvPr id="232465" name="AutoShape 1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848600" y="6096000"/>
            <a:ext cx="990600" cy="4572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24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/>
                                        <p:tgtEl>
                                          <p:spTgt spid="2324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indefinite"/>
                                        <p:tgtEl>
                                          <p:spTgt spid="2324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indefinite"/>
                                        <p:tgtEl>
                                          <p:spTgt spid="2324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245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324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indefinite"/>
                                        <p:tgtEl>
                                          <p:spTgt spid="2324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indefinite"/>
                                        <p:tgtEl>
                                          <p:spTgt spid="2324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indefinite"/>
                                        <p:tgtEl>
                                          <p:spTgt spid="2324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245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324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indefinite"/>
                                        <p:tgtEl>
                                          <p:spTgt spid="2324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CC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" dur="indefinite"/>
                                        <p:tgtEl>
                                          <p:spTgt spid="2324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indefinite"/>
                                        <p:tgtEl>
                                          <p:spTgt spid="2324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2455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324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indefinite"/>
                                        <p:tgtEl>
                                          <p:spTgt spid="2324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" dur="indefinite"/>
                                        <p:tgtEl>
                                          <p:spTgt spid="2324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indefinite"/>
                                        <p:tgtEl>
                                          <p:spTgt spid="2324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2456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Ramiz</a:t>
            </a:r>
            <a:r>
              <a:rPr lang="en-US" dirty="0" smtClean="0"/>
              <a:t> </a:t>
            </a:r>
            <a:r>
              <a:rPr lang="en-US" dirty="0" err="1" smtClean="0"/>
              <a:t>Iljazi</a:t>
            </a:r>
            <a:endParaRPr lang="en-US" dirty="0"/>
          </a:p>
        </p:txBody>
      </p:sp>
      <p:sp>
        <p:nvSpPr>
          <p:cNvPr id="234498" name="AutoShape 2"/>
          <p:cNvSpPr>
            <a:spLocks noChangeArrowheads="1"/>
          </p:cNvSpPr>
          <p:nvPr/>
        </p:nvSpPr>
        <p:spPr bwMode="auto">
          <a:xfrm>
            <a:off x="304800" y="304800"/>
            <a:ext cx="8534400" cy="1219200"/>
          </a:xfrm>
          <a:prstGeom prst="roundRect">
            <a:avLst>
              <a:gd name="adj" fmla="val 16667"/>
            </a:avLst>
          </a:prstGeom>
          <a:solidFill>
            <a:srgbClr val="339933"/>
          </a:solidFill>
          <a:ln w="762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458200" cy="1676400"/>
          </a:xfrm>
        </p:spPr>
        <p:txBody>
          <a:bodyPr/>
          <a:lstStyle/>
          <a:p>
            <a:r>
              <a:rPr lang="sq-AL" sz="3200" b="1">
                <a:solidFill>
                  <a:srgbClr val="FFFFFF"/>
                </a:solidFill>
              </a:rPr>
              <a:t>16. Zgjidhja e barazimit 7x-3+2x=5x+1+2x  është:</a:t>
            </a:r>
          </a:p>
        </p:txBody>
      </p:sp>
      <p:sp>
        <p:nvSpPr>
          <p:cNvPr id="234500" name="AutoShape 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914400" y="6056313"/>
            <a:ext cx="1066800" cy="5334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4501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34000" y="4724400"/>
            <a:ext cx="3429000" cy="1143000"/>
          </a:xfrm>
          <a:prstGeom prst="actionButtonBlank">
            <a:avLst/>
          </a:prstGeom>
          <a:solidFill>
            <a:schemeClr val="accent2"/>
          </a:solidFill>
          <a:ln w="571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sq-AL" sz="3200" b="1"/>
              <a:t>1</a:t>
            </a:r>
            <a:endParaRPr lang="en-US" sz="3200" b="1"/>
          </a:p>
        </p:txBody>
      </p:sp>
      <p:sp>
        <p:nvSpPr>
          <p:cNvPr id="234502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14400" y="3200400"/>
            <a:ext cx="3429000" cy="1066800"/>
          </a:xfrm>
          <a:prstGeom prst="actionButtonBlank">
            <a:avLst/>
          </a:prstGeom>
          <a:solidFill>
            <a:schemeClr val="accent2"/>
          </a:solidFill>
          <a:ln w="571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sq-AL" sz="3200" b="1"/>
              <a:t>4</a:t>
            </a:r>
            <a:endParaRPr lang="en-US" sz="3200" b="1"/>
          </a:p>
        </p:txBody>
      </p:sp>
      <p:sp>
        <p:nvSpPr>
          <p:cNvPr id="234503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14400" y="4800600"/>
            <a:ext cx="3429000" cy="1066800"/>
          </a:xfrm>
          <a:prstGeom prst="actionButtonBlank">
            <a:avLst/>
          </a:prstGeom>
          <a:solidFill>
            <a:schemeClr val="accent2"/>
          </a:solidFill>
          <a:ln w="571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sq-AL" sz="3200" b="1"/>
              <a:t>2</a:t>
            </a:r>
            <a:endParaRPr lang="en-US" sz="3200" b="1"/>
          </a:p>
        </p:txBody>
      </p:sp>
      <p:sp>
        <p:nvSpPr>
          <p:cNvPr id="234504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34000" y="3200400"/>
            <a:ext cx="3429000" cy="1066800"/>
          </a:xfrm>
          <a:prstGeom prst="actionButtonBlank">
            <a:avLst/>
          </a:prstGeom>
          <a:solidFill>
            <a:schemeClr val="accent2"/>
          </a:solidFill>
          <a:ln w="571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sq-AL" sz="3200" b="1"/>
              <a:t>3</a:t>
            </a:r>
            <a:endParaRPr lang="en-US" sz="3200" b="1"/>
          </a:p>
        </p:txBody>
      </p:sp>
      <p:sp>
        <p:nvSpPr>
          <p:cNvPr id="234505" name="Oval 9"/>
          <p:cNvSpPr>
            <a:spLocks noChangeArrowheads="1"/>
          </p:cNvSpPr>
          <p:nvPr/>
        </p:nvSpPr>
        <p:spPr bwMode="auto">
          <a:xfrm>
            <a:off x="71438" y="3200400"/>
            <a:ext cx="762000" cy="914400"/>
          </a:xfrm>
          <a:prstGeom prst="ellipse">
            <a:avLst/>
          </a:prstGeom>
          <a:solidFill>
            <a:schemeClr val="accent1"/>
          </a:solidFill>
          <a:ln w="76200" cmpd="tri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4506" name="Text Box 10"/>
          <p:cNvSpPr txBox="1">
            <a:spLocks noChangeArrowheads="1"/>
          </p:cNvSpPr>
          <p:nvPr/>
        </p:nvSpPr>
        <p:spPr bwMode="auto">
          <a:xfrm>
            <a:off x="228600" y="33528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/>
              <a:t>A</a:t>
            </a:r>
          </a:p>
        </p:txBody>
      </p:sp>
      <p:sp>
        <p:nvSpPr>
          <p:cNvPr id="234507" name="Oval 11"/>
          <p:cNvSpPr>
            <a:spLocks noChangeArrowheads="1"/>
          </p:cNvSpPr>
          <p:nvPr/>
        </p:nvSpPr>
        <p:spPr bwMode="auto">
          <a:xfrm>
            <a:off x="71438" y="4876800"/>
            <a:ext cx="762000" cy="914400"/>
          </a:xfrm>
          <a:prstGeom prst="ellipse">
            <a:avLst/>
          </a:prstGeom>
          <a:solidFill>
            <a:schemeClr val="accent1"/>
          </a:solidFill>
          <a:ln w="76200" cmpd="tri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4508" name="Text Box 12"/>
          <p:cNvSpPr txBox="1">
            <a:spLocks noChangeArrowheads="1"/>
          </p:cNvSpPr>
          <p:nvPr/>
        </p:nvSpPr>
        <p:spPr bwMode="auto">
          <a:xfrm>
            <a:off x="215900" y="5029200"/>
            <a:ext cx="6143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/>
              <a:t>B</a:t>
            </a:r>
          </a:p>
        </p:txBody>
      </p:sp>
      <p:sp>
        <p:nvSpPr>
          <p:cNvPr id="234509" name="Oval 13"/>
          <p:cNvSpPr>
            <a:spLocks noChangeArrowheads="1"/>
          </p:cNvSpPr>
          <p:nvPr/>
        </p:nvSpPr>
        <p:spPr bwMode="auto">
          <a:xfrm>
            <a:off x="4414838" y="3200400"/>
            <a:ext cx="762000" cy="914400"/>
          </a:xfrm>
          <a:prstGeom prst="ellipse">
            <a:avLst/>
          </a:prstGeom>
          <a:solidFill>
            <a:schemeClr val="accent1"/>
          </a:solidFill>
          <a:ln w="76200" cmpd="tri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4510" name="Text Box 14"/>
          <p:cNvSpPr txBox="1">
            <a:spLocks noChangeArrowheads="1"/>
          </p:cNvSpPr>
          <p:nvPr/>
        </p:nvSpPr>
        <p:spPr bwMode="auto">
          <a:xfrm>
            <a:off x="4572000" y="33528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/>
              <a:t>C</a:t>
            </a:r>
          </a:p>
        </p:txBody>
      </p:sp>
      <p:sp>
        <p:nvSpPr>
          <p:cNvPr id="234511" name="Oval 15"/>
          <p:cNvSpPr>
            <a:spLocks noChangeArrowheads="1"/>
          </p:cNvSpPr>
          <p:nvPr/>
        </p:nvSpPr>
        <p:spPr bwMode="auto">
          <a:xfrm>
            <a:off x="4491038" y="4876800"/>
            <a:ext cx="762000" cy="914400"/>
          </a:xfrm>
          <a:prstGeom prst="ellipse">
            <a:avLst/>
          </a:prstGeom>
          <a:solidFill>
            <a:schemeClr val="accent1"/>
          </a:solidFill>
          <a:ln w="76200" cmpd="tri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4512" name="Text Box 16"/>
          <p:cNvSpPr txBox="1">
            <a:spLocks noChangeArrowheads="1"/>
          </p:cNvSpPr>
          <p:nvPr/>
        </p:nvSpPr>
        <p:spPr bwMode="auto">
          <a:xfrm>
            <a:off x="4648200" y="50292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/>
              <a:t>D</a:t>
            </a:r>
          </a:p>
        </p:txBody>
      </p:sp>
      <p:sp>
        <p:nvSpPr>
          <p:cNvPr id="234513" name="AutoShape 1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848600" y="6096000"/>
            <a:ext cx="990600" cy="4572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45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/>
                                        <p:tgtEl>
                                          <p:spTgt spid="2345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indefinite"/>
                                        <p:tgtEl>
                                          <p:spTgt spid="2345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indefinite"/>
                                        <p:tgtEl>
                                          <p:spTgt spid="2345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450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345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indefinite"/>
                                        <p:tgtEl>
                                          <p:spTgt spid="2345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indefinite"/>
                                        <p:tgtEl>
                                          <p:spTgt spid="2345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indefinite"/>
                                        <p:tgtEl>
                                          <p:spTgt spid="2345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450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345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indefinite"/>
                                        <p:tgtEl>
                                          <p:spTgt spid="2345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CC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" dur="indefinite"/>
                                        <p:tgtEl>
                                          <p:spTgt spid="2345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indefinite"/>
                                        <p:tgtEl>
                                          <p:spTgt spid="2345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4503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345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indefinite"/>
                                        <p:tgtEl>
                                          <p:spTgt spid="2345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" dur="indefinite"/>
                                        <p:tgtEl>
                                          <p:spTgt spid="2345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indefinite"/>
                                        <p:tgtEl>
                                          <p:spTgt spid="2345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4504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Ramiz</a:t>
            </a:r>
            <a:r>
              <a:rPr lang="en-US" dirty="0" smtClean="0"/>
              <a:t> </a:t>
            </a:r>
            <a:r>
              <a:rPr lang="en-US" dirty="0" err="1" smtClean="0"/>
              <a:t>Iljazi</a:t>
            </a:r>
            <a:endParaRPr lang="en-US" dirty="0"/>
          </a:p>
        </p:txBody>
      </p:sp>
      <p:sp>
        <p:nvSpPr>
          <p:cNvPr id="236546" name="AutoShape 2"/>
          <p:cNvSpPr>
            <a:spLocks noChangeArrowheads="1"/>
          </p:cNvSpPr>
          <p:nvPr/>
        </p:nvSpPr>
        <p:spPr bwMode="auto">
          <a:xfrm>
            <a:off x="304800" y="304800"/>
            <a:ext cx="8534400" cy="1219200"/>
          </a:xfrm>
          <a:prstGeom prst="roundRect">
            <a:avLst>
              <a:gd name="adj" fmla="val 16667"/>
            </a:avLst>
          </a:prstGeom>
          <a:solidFill>
            <a:srgbClr val="339933"/>
          </a:solidFill>
          <a:ln w="762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6547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458200" cy="1676400"/>
          </a:xfrm>
        </p:spPr>
        <p:txBody>
          <a:bodyPr/>
          <a:lstStyle/>
          <a:p>
            <a:r>
              <a:rPr lang="sq-AL" sz="3200" b="1">
                <a:solidFill>
                  <a:srgbClr val="FFFFFF"/>
                </a:solidFill>
              </a:rPr>
              <a:t>17. Cil</a:t>
            </a:r>
            <a:r>
              <a:rPr lang="en-US" sz="3200" b="1">
                <a:solidFill>
                  <a:srgbClr val="FFFFFF"/>
                </a:solidFill>
              </a:rPr>
              <a:t>i varg</a:t>
            </a:r>
            <a:r>
              <a:rPr lang="sq-AL" sz="3200" b="1">
                <a:solidFill>
                  <a:srgbClr val="FFFFFF"/>
                </a:solidFill>
              </a:rPr>
              <a:t> është linearë:</a:t>
            </a:r>
          </a:p>
        </p:txBody>
      </p:sp>
      <p:sp>
        <p:nvSpPr>
          <p:cNvPr id="236548" name="AutoShape 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914400" y="6056313"/>
            <a:ext cx="1066800" cy="5334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6549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06463" y="3124200"/>
            <a:ext cx="3429000" cy="1143000"/>
          </a:xfrm>
          <a:prstGeom prst="actionButtonBlank">
            <a:avLst/>
          </a:prstGeom>
          <a:solidFill>
            <a:schemeClr val="accent2"/>
          </a:solidFill>
          <a:ln w="571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sq-AL" sz="3200" b="1"/>
              <a:t>-2,5,8,11</a:t>
            </a:r>
            <a:endParaRPr lang="en-US" sz="3200" b="1"/>
          </a:p>
        </p:txBody>
      </p:sp>
      <p:sp>
        <p:nvSpPr>
          <p:cNvPr id="236550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34000" y="3200400"/>
            <a:ext cx="3429000" cy="1066800"/>
          </a:xfrm>
          <a:prstGeom prst="actionButtonBlank">
            <a:avLst/>
          </a:prstGeom>
          <a:solidFill>
            <a:schemeClr val="accent2"/>
          </a:solidFill>
          <a:ln w="571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sq-AL" sz="3200" b="1"/>
              <a:t>2,5,-8,-11</a:t>
            </a:r>
            <a:endParaRPr lang="en-US" sz="3200" b="1"/>
          </a:p>
        </p:txBody>
      </p:sp>
      <p:sp>
        <p:nvSpPr>
          <p:cNvPr id="236551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34000" y="4800600"/>
            <a:ext cx="3429000" cy="1066800"/>
          </a:xfrm>
          <a:prstGeom prst="actionButtonBlank">
            <a:avLst/>
          </a:prstGeom>
          <a:solidFill>
            <a:schemeClr val="accent2"/>
          </a:solidFill>
          <a:ln w="571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sq-AL" sz="3200" b="1"/>
              <a:t>-2,-5,-8,-11</a:t>
            </a:r>
            <a:endParaRPr lang="en-US" sz="3200" b="1"/>
          </a:p>
        </p:txBody>
      </p:sp>
      <p:sp>
        <p:nvSpPr>
          <p:cNvPr id="236552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14400" y="4795838"/>
            <a:ext cx="3429000" cy="1066800"/>
          </a:xfrm>
          <a:prstGeom prst="actionButtonBlank">
            <a:avLst/>
          </a:prstGeom>
          <a:solidFill>
            <a:schemeClr val="accent2"/>
          </a:solidFill>
          <a:ln w="571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sq-AL" sz="3200" b="1"/>
              <a:t>2,-5,8,-11</a:t>
            </a:r>
            <a:endParaRPr lang="en-US" sz="3200" b="1"/>
          </a:p>
        </p:txBody>
      </p:sp>
      <p:sp>
        <p:nvSpPr>
          <p:cNvPr id="236553" name="Oval 9"/>
          <p:cNvSpPr>
            <a:spLocks noChangeArrowheads="1"/>
          </p:cNvSpPr>
          <p:nvPr/>
        </p:nvSpPr>
        <p:spPr bwMode="auto">
          <a:xfrm>
            <a:off x="71438" y="3200400"/>
            <a:ext cx="762000" cy="914400"/>
          </a:xfrm>
          <a:prstGeom prst="ellipse">
            <a:avLst/>
          </a:prstGeom>
          <a:solidFill>
            <a:schemeClr val="accent1"/>
          </a:solidFill>
          <a:ln w="76200" cmpd="tri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6554" name="Text Box 10"/>
          <p:cNvSpPr txBox="1">
            <a:spLocks noChangeArrowheads="1"/>
          </p:cNvSpPr>
          <p:nvPr/>
        </p:nvSpPr>
        <p:spPr bwMode="auto">
          <a:xfrm>
            <a:off x="228600" y="33528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/>
              <a:t>A</a:t>
            </a:r>
          </a:p>
        </p:txBody>
      </p:sp>
      <p:sp>
        <p:nvSpPr>
          <p:cNvPr id="236555" name="Oval 11"/>
          <p:cNvSpPr>
            <a:spLocks noChangeArrowheads="1"/>
          </p:cNvSpPr>
          <p:nvPr/>
        </p:nvSpPr>
        <p:spPr bwMode="auto">
          <a:xfrm>
            <a:off x="71438" y="4876800"/>
            <a:ext cx="762000" cy="914400"/>
          </a:xfrm>
          <a:prstGeom prst="ellipse">
            <a:avLst/>
          </a:prstGeom>
          <a:solidFill>
            <a:schemeClr val="accent1"/>
          </a:solidFill>
          <a:ln w="76200" cmpd="tri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6556" name="Text Box 12"/>
          <p:cNvSpPr txBox="1">
            <a:spLocks noChangeArrowheads="1"/>
          </p:cNvSpPr>
          <p:nvPr/>
        </p:nvSpPr>
        <p:spPr bwMode="auto">
          <a:xfrm>
            <a:off x="215900" y="5029200"/>
            <a:ext cx="6143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/>
              <a:t>B</a:t>
            </a:r>
          </a:p>
        </p:txBody>
      </p:sp>
      <p:sp>
        <p:nvSpPr>
          <p:cNvPr id="236557" name="Oval 13"/>
          <p:cNvSpPr>
            <a:spLocks noChangeArrowheads="1"/>
          </p:cNvSpPr>
          <p:nvPr/>
        </p:nvSpPr>
        <p:spPr bwMode="auto">
          <a:xfrm>
            <a:off x="4414838" y="3200400"/>
            <a:ext cx="762000" cy="914400"/>
          </a:xfrm>
          <a:prstGeom prst="ellipse">
            <a:avLst/>
          </a:prstGeom>
          <a:solidFill>
            <a:schemeClr val="accent1"/>
          </a:solidFill>
          <a:ln w="76200" cmpd="tri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6558" name="Text Box 14"/>
          <p:cNvSpPr txBox="1">
            <a:spLocks noChangeArrowheads="1"/>
          </p:cNvSpPr>
          <p:nvPr/>
        </p:nvSpPr>
        <p:spPr bwMode="auto">
          <a:xfrm>
            <a:off x="4572000" y="33528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/>
              <a:t>C</a:t>
            </a:r>
          </a:p>
        </p:txBody>
      </p:sp>
      <p:sp>
        <p:nvSpPr>
          <p:cNvPr id="236559" name="Oval 15"/>
          <p:cNvSpPr>
            <a:spLocks noChangeArrowheads="1"/>
          </p:cNvSpPr>
          <p:nvPr/>
        </p:nvSpPr>
        <p:spPr bwMode="auto">
          <a:xfrm>
            <a:off x="4491038" y="4876800"/>
            <a:ext cx="762000" cy="914400"/>
          </a:xfrm>
          <a:prstGeom prst="ellipse">
            <a:avLst/>
          </a:prstGeom>
          <a:solidFill>
            <a:schemeClr val="accent1"/>
          </a:solidFill>
          <a:ln w="76200" cmpd="tri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6560" name="Text Box 16"/>
          <p:cNvSpPr txBox="1">
            <a:spLocks noChangeArrowheads="1"/>
          </p:cNvSpPr>
          <p:nvPr/>
        </p:nvSpPr>
        <p:spPr bwMode="auto">
          <a:xfrm>
            <a:off x="4648200" y="50292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/>
              <a:t>D</a:t>
            </a:r>
          </a:p>
        </p:txBody>
      </p:sp>
      <p:sp>
        <p:nvSpPr>
          <p:cNvPr id="236561" name="AutoShape 1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848600" y="6096000"/>
            <a:ext cx="990600" cy="4572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65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/>
                                        <p:tgtEl>
                                          <p:spTgt spid="2365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indefinite"/>
                                        <p:tgtEl>
                                          <p:spTgt spid="2365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indefinite"/>
                                        <p:tgtEl>
                                          <p:spTgt spid="2365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6549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365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indefinite"/>
                                        <p:tgtEl>
                                          <p:spTgt spid="2365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indefinite"/>
                                        <p:tgtEl>
                                          <p:spTgt spid="2365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indefinite"/>
                                        <p:tgtEl>
                                          <p:spTgt spid="2365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655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365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indefinite"/>
                                        <p:tgtEl>
                                          <p:spTgt spid="2365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CC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" dur="indefinite"/>
                                        <p:tgtEl>
                                          <p:spTgt spid="2365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indefinite"/>
                                        <p:tgtEl>
                                          <p:spTgt spid="2365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655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365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indefinite"/>
                                        <p:tgtEl>
                                          <p:spTgt spid="2365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" dur="indefinite"/>
                                        <p:tgtEl>
                                          <p:spTgt spid="2365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indefinite"/>
                                        <p:tgtEl>
                                          <p:spTgt spid="2365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6552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Ramiz</a:t>
            </a:r>
            <a:r>
              <a:rPr lang="en-US" dirty="0" smtClean="0"/>
              <a:t> </a:t>
            </a:r>
            <a:r>
              <a:rPr lang="en-US" dirty="0" err="1" smtClean="0"/>
              <a:t>Iljazi</a:t>
            </a:r>
            <a:endParaRPr lang="en-US" dirty="0"/>
          </a:p>
        </p:txBody>
      </p:sp>
      <p:sp>
        <p:nvSpPr>
          <p:cNvPr id="238594" name="AutoShape 2"/>
          <p:cNvSpPr>
            <a:spLocks noChangeArrowheads="1"/>
          </p:cNvSpPr>
          <p:nvPr/>
        </p:nvSpPr>
        <p:spPr bwMode="auto">
          <a:xfrm>
            <a:off x="304800" y="304800"/>
            <a:ext cx="8534400" cy="1219200"/>
          </a:xfrm>
          <a:prstGeom prst="roundRect">
            <a:avLst>
              <a:gd name="adj" fmla="val 16667"/>
            </a:avLst>
          </a:prstGeom>
          <a:solidFill>
            <a:srgbClr val="339933"/>
          </a:solidFill>
          <a:ln w="762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458200" cy="1676400"/>
          </a:xfrm>
        </p:spPr>
        <p:txBody>
          <a:bodyPr/>
          <a:lstStyle/>
          <a:p>
            <a:r>
              <a:rPr lang="sq-AL" sz="3200" b="1">
                <a:solidFill>
                  <a:srgbClr val="FFFFFF"/>
                </a:solidFill>
              </a:rPr>
              <a:t>18. Cili </a:t>
            </a:r>
            <a:r>
              <a:rPr lang="en-US" sz="3200" b="1">
                <a:solidFill>
                  <a:srgbClr val="FFFFFF"/>
                </a:solidFill>
              </a:rPr>
              <a:t>varg</a:t>
            </a:r>
            <a:r>
              <a:rPr lang="sq-AL" sz="3200" b="1">
                <a:solidFill>
                  <a:srgbClr val="FFFFFF"/>
                </a:solidFill>
              </a:rPr>
              <a:t> është jolinearë:</a:t>
            </a:r>
          </a:p>
        </p:txBody>
      </p:sp>
      <p:sp>
        <p:nvSpPr>
          <p:cNvPr id="238596" name="AutoShape 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914400" y="6056313"/>
            <a:ext cx="1066800" cy="5334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8597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06463" y="3124200"/>
            <a:ext cx="3429000" cy="1143000"/>
          </a:xfrm>
          <a:prstGeom prst="actionButtonBlank">
            <a:avLst/>
          </a:prstGeom>
          <a:solidFill>
            <a:schemeClr val="accent2"/>
          </a:solidFill>
          <a:ln w="571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sq-AL" sz="3200" b="1"/>
              <a:t>-4,-6,-8,-10</a:t>
            </a:r>
            <a:endParaRPr lang="en-US" sz="3200" b="1"/>
          </a:p>
        </p:txBody>
      </p:sp>
      <p:sp>
        <p:nvSpPr>
          <p:cNvPr id="238598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34000" y="4800600"/>
            <a:ext cx="3429000" cy="1066800"/>
          </a:xfrm>
          <a:prstGeom prst="actionButtonBlank">
            <a:avLst/>
          </a:prstGeom>
          <a:solidFill>
            <a:schemeClr val="accent2"/>
          </a:solidFill>
          <a:ln w="571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sq-AL" sz="3200" b="1"/>
              <a:t>2,12,22,32</a:t>
            </a:r>
            <a:endParaRPr lang="en-US" sz="3200" b="1"/>
          </a:p>
        </p:txBody>
      </p:sp>
      <p:sp>
        <p:nvSpPr>
          <p:cNvPr id="238599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14400" y="4800600"/>
            <a:ext cx="3429000" cy="1066800"/>
          </a:xfrm>
          <a:prstGeom prst="actionButtonBlank">
            <a:avLst/>
          </a:prstGeom>
          <a:solidFill>
            <a:schemeClr val="accent2"/>
          </a:solidFill>
          <a:ln w="571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sq-AL" sz="3200" b="1"/>
              <a:t>-2,-4,-1,-19,-28</a:t>
            </a:r>
            <a:endParaRPr lang="en-US" sz="3200" b="1"/>
          </a:p>
        </p:txBody>
      </p:sp>
      <p:sp>
        <p:nvSpPr>
          <p:cNvPr id="238600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34000" y="3201988"/>
            <a:ext cx="3429000" cy="1066800"/>
          </a:xfrm>
          <a:prstGeom prst="actionButtonBlank">
            <a:avLst/>
          </a:prstGeom>
          <a:solidFill>
            <a:schemeClr val="accent2"/>
          </a:solidFill>
          <a:ln w="571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sq-AL" sz="3200" b="1"/>
              <a:t>5,9,13,17</a:t>
            </a:r>
            <a:endParaRPr lang="en-US" sz="3200" b="1"/>
          </a:p>
        </p:txBody>
      </p:sp>
      <p:sp>
        <p:nvSpPr>
          <p:cNvPr id="238601" name="Oval 9"/>
          <p:cNvSpPr>
            <a:spLocks noChangeArrowheads="1"/>
          </p:cNvSpPr>
          <p:nvPr/>
        </p:nvSpPr>
        <p:spPr bwMode="auto">
          <a:xfrm>
            <a:off x="71438" y="3200400"/>
            <a:ext cx="762000" cy="914400"/>
          </a:xfrm>
          <a:prstGeom prst="ellipse">
            <a:avLst/>
          </a:prstGeom>
          <a:solidFill>
            <a:schemeClr val="accent1"/>
          </a:solidFill>
          <a:ln w="76200" cmpd="tri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8602" name="Text Box 10"/>
          <p:cNvSpPr txBox="1">
            <a:spLocks noChangeArrowheads="1"/>
          </p:cNvSpPr>
          <p:nvPr/>
        </p:nvSpPr>
        <p:spPr bwMode="auto">
          <a:xfrm>
            <a:off x="228600" y="33528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/>
              <a:t>A</a:t>
            </a:r>
          </a:p>
        </p:txBody>
      </p:sp>
      <p:sp>
        <p:nvSpPr>
          <p:cNvPr id="238603" name="Oval 11"/>
          <p:cNvSpPr>
            <a:spLocks noChangeArrowheads="1"/>
          </p:cNvSpPr>
          <p:nvPr/>
        </p:nvSpPr>
        <p:spPr bwMode="auto">
          <a:xfrm>
            <a:off x="71438" y="4876800"/>
            <a:ext cx="762000" cy="914400"/>
          </a:xfrm>
          <a:prstGeom prst="ellipse">
            <a:avLst/>
          </a:prstGeom>
          <a:solidFill>
            <a:schemeClr val="accent1"/>
          </a:solidFill>
          <a:ln w="76200" cmpd="tri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8604" name="Text Box 12"/>
          <p:cNvSpPr txBox="1">
            <a:spLocks noChangeArrowheads="1"/>
          </p:cNvSpPr>
          <p:nvPr/>
        </p:nvSpPr>
        <p:spPr bwMode="auto">
          <a:xfrm>
            <a:off x="215900" y="5029200"/>
            <a:ext cx="6143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/>
              <a:t>B</a:t>
            </a:r>
          </a:p>
        </p:txBody>
      </p:sp>
      <p:sp>
        <p:nvSpPr>
          <p:cNvPr id="238605" name="Oval 13"/>
          <p:cNvSpPr>
            <a:spLocks noChangeArrowheads="1"/>
          </p:cNvSpPr>
          <p:nvPr/>
        </p:nvSpPr>
        <p:spPr bwMode="auto">
          <a:xfrm>
            <a:off x="4414838" y="3200400"/>
            <a:ext cx="762000" cy="914400"/>
          </a:xfrm>
          <a:prstGeom prst="ellipse">
            <a:avLst/>
          </a:prstGeom>
          <a:solidFill>
            <a:schemeClr val="accent1"/>
          </a:solidFill>
          <a:ln w="76200" cmpd="tri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8606" name="Text Box 14"/>
          <p:cNvSpPr txBox="1">
            <a:spLocks noChangeArrowheads="1"/>
          </p:cNvSpPr>
          <p:nvPr/>
        </p:nvSpPr>
        <p:spPr bwMode="auto">
          <a:xfrm>
            <a:off x="4572000" y="33528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/>
              <a:t>C</a:t>
            </a:r>
          </a:p>
        </p:txBody>
      </p:sp>
      <p:sp>
        <p:nvSpPr>
          <p:cNvPr id="238607" name="Oval 15"/>
          <p:cNvSpPr>
            <a:spLocks noChangeArrowheads="1"/>
          </p:cNvSpPr>
          <p:nvPr/>
        </p:nvSpPr>
        <p:spPr bwMode="auto">
          <a:xfrm>
            <a:off x="4491038" y="4876800"/>
            <a:ext cx="762000" cy="914400"/>
          </a:xfrm>
          <a:prstGeom prst="ellipse">
            <a:avLst/>
          </a:prstGeom>
          <a:solidFill>
            <a:schemeClr val="accent1"/>
          </a:solidFill>
          <a:ln w="76200" cmpd="tri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8608" name="Text Box 16"/>
          <p:cNvSpPr txBox="1">
            <a:spLocks noChangeArrowheads="1"/>
          </p:cNvSpPr>
          <p:nvPr/>
        </p:nvSpPr>
        <p:spPr bwMode="auto">
          <a:xfrm>
            <a:off x="4648200" y="50292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/>
              <a:t>D</a:t>
            </a:r>
          </a:p>
        </p:txBody>
      </p:sp>
      <p:sp>
        <p:nvSpPr>
          <p:cNvPr id="238609" name="AutoShape 1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848600" y="6096000"/>
            <a:ext cx="990600" cy="4572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85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/>
                                        <p:tgtEl>
                                          <p:spTgt spid="2385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indefinite"/>
                                        <p:tgtEl>
                                          <p:spTgt spid="2385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indefinite"/>
                                        <p:tgtEl>
                                          <p:spTgt spid="2385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859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385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indefinite"/>
                                        <p:tgtEl>
                                          <p:spTgt spid="2385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indefinite"/>
                                        <p:tgtEl>
                                          <p:spTgt spid="2385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indefinite"/>
                                        <p:tgtEl>
                                          <p:spTgt spid="2385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8598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385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indefinite"/>
                                        <p:tgtEl>
                                          <p:spTgt spid="2385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CC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" dur="indefinite"/>
                                        <p:tgtEl>
                                          <p:spTgt spid="2385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indefinite"/>
                                        <p:tgtEl>
                                          <p:spTgt spid="2385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859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386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indefinite"/>
                                        <p:tgtEl>
                                          <p:spTgt spid="2386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" dur="indefinite"/>
                                        <p:tgtEl>
                                          <p:spTgt spid="2386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indefinite"/>
                                        <p:tgtEl>
                                          <p:spTgt spid="2386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8600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Ramiz</a:t>
            </a:r>
            <a:r>
              <a:rPr lang="en-US" dirty="0" smtClean="0"/>
              <a:t> </a:t>
            </a:r>
            <a:r>
              <a:rPr lang="en-US" dirty="0" err="1" smtClean="0"/>
              <a:t>Iljazi</a:t>
            </a:r>
            <a:endParaRPr lang="en-US" dirty="0"/>
          </a:p>
        </p:txBody>
      </p:sp>
      <p:sp>
        <p:nvSpPr>
          <p:cNvPr id="240642" name="AutoShape 2"/>
          <p:cNvSpPr>
            <a:spLocks noChangeArrowheads="1"/>
          </p:cNvSpPr>
          <p:nvPr/>
        </p:nvSpPr>
        <p:spPr bwMode="auto">
          <a:xfrm>
            <a:off x="304800" y="304800"/>
            <a:ext cx="8534400" cy="1219200"/>
          </a:xfrm>
          <a:prstGeom prst="roundRect">
            <a:avLst>
              <a:gd name="adj" fmla="val 16667"/>
            </a:avLst>
          </a:prstGeom>
          <a:solidFill>
            <a:srgbClr val="339933"/>
          </a:solidFill>
          <a:ln w="762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458200" cy="1676400"/>
          </a:xfrm>
        </p:spPr>
        <p:txBody>
          <a:bodyPr/>
          <a:lstStyle/>
          <a:p>
            <a:r>
              <a:rPr lang="sq-AL" sz="3200" b="1">
                <a:solidFill>
                  <a:srgbClr val="FFFFFF"/>
                </a:solidFill>
              </a:rPr>
              <a:t>19. Antarët e vargut 3,12,21,30 janë: </a:t>
            </a:r>
          </a:p>
        </p:txBody>
      </p:sp>
      <p:sp>
        <p:nvSpPr>
          <p:cNvPr id="240644" name="AutoShape 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914400" y="6056313"/>
            <a:ext cx="1066800" cy="5334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0645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34000" y="3124200"/>
            <a:ext cx="3429000" cy="1143000"/>
          </a:xfrm>
          <a:prstGeom prst="actionButtonBlank">
            <a:avLst/>
          </a:prstGeom>
          <a:solidFill>
            <a:schemeClr val="accent2"/>
          </a:solidFill>
          <a:ln w="571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sq-AL" sz="3200" b="1"/>
              <a:t>9,9, dhe 9</a:t>
            </a:r>
            <a:endParaRPr lang="en-US" sz="3200" b="1"/>
          </a:p>
        </p:txBody>
      </p:sp>
      <p:sp>
        <p:nvSpPr>
          <p:cNvPr id="240646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34000" y="4800600"/>
            <a:ext cx="3429000" cy="1066800"/>
          </a:xfrm>
          <a:prstGeom prst="actionButtonBlank">
            <a:avLst/>
          </a:prstGeom>
          <a:solidFill>
            <a:schemeClr val="accent2"/>
          </a:solidFill>
          <a:ln w="571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sq-AL" sz="3200" b="1"/>
              <a:t>3,9,+9 dhe -9</a:t>
            </a:r>
            <a:endParaRPr lang="en-US" sz="3200" b="1"/>
          </a:p>
        </p:txBody>
      </p:sp>
      <p:sp>
        <p:nvSpPr>
          <p:cNvPr id="240647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14400" y="3201988"/>
            <a:ext cx="3429000" cy="1066800"/>
          </a:xfrm>
          <a:prstGeom prst="actionButtonBlank">
            <a:avLst/>
          </a:prstGeom>
          <a:solidFill>
            <a:schemeClr val="accent2"/>
          </a:solidFill>
          <a:ln w="571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sq-AL" sz="3200" b="1"/>
              <a:t>3,12,21 dhe 30</a:t>
            </a:r>
            <a:endParaRPr lang="en-US" sz="3200" b="1"/>
          </a:p>
        </p:txBody>
      </p:sp>
      <p:sp>
        <p:nvSpPr>
          <p:cNvPr id="240648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14400" y="4795838"/>
            <a:ext cx="3429000" cy="1066800"/>
          </a:xfrm>
          <a:prstGeom prst="actionButtonBlank">
            <a:avLst/>
          </a:prstGeom>
          <a:solidFill>
            <a:schemeClr val="accent2"/>
          </a:solidFill>
          <a:ln w="571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sq-AL" sz="3200" b="1"/>
              <a:t>-3,-9 dhe 9</a:t>
            </a:r>
            <a:endParaRPr lang="en-US" sz="3200" b="1"/>
          </a:p>
        </p:txBody>
      </p:sp>
      <p:sp>
        <p:nvSpPr>
          <p:cNvPr id="240649" name="Oval 9"/>
          <p:cNvSpPr>
            <a:spLocks noChangeArrowheads="1"/>
          </p:cNvSpPr>
          <p:nvPr/>
        </p:nvSpPr>
        <p:spPr bwMode="auto">
          <a:xfrm>
            <a:off x="71438" y="3200400"/>
            <a:ext cx="762000" cy="914400"/>
          </a:xfrm>
          <a:prstGeom prst="ellipse">
            <a:avLst/>
          </a:prstGeom>
          <a:solidFill>
            <a:schemeClr val="accent1"/>
          </a:solidFill>
          <a:ln w="76200" cmpd="tri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0650" name="Text Box 10"/>
          <p:cNvSpPr txBox="1">
            <a:spLocks noChangeArrowheads="1"/>
          </p:cNvSpPr>
          <p:nvPr/>
        </p:nvSpPr>
        <p:spPr bwMode="auto">
          <a:xfrm>
            <a:off x="228600" y="33528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/>
              <a:t>A</a:t>
            </a:r>
          </a:p>
        </p:txBody>
      </p:sp>
      <p:sp>
        <p:nvSpPr>
          <p:cNvPr id="240651" name="Oval 11"/>
          <p:cNvSpPr>
            <a:spLocks noChangeArrowheads="1"/>
          </p:cNvSpPr>
          <p:nvPr/>
        </p:nvSpPr>
        <p:spPr bwMode="auto">
          <a:xfrm>
            <a:off x="71438" y="4876800"/>
            <a:ext cx="762000" cy="914400"/>
          </a:xfrm>
          <a:prstGeom prst="ellipse">
            <a:avLst/>
          </a:prstGeom>
          <a:solidFill>
            <a:schemeClr val="accent1"/>
          </a:solidFill>
          <a:ln w="76200" cmpd="tri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0652" name="Text Box 12"/>
          <p:cNvSpPr txBox="1">
            <a:spLocks noChangeArrowheads="1"/>
          </p:cNvSpPr>
          <p:nvPr/>
        </p:nvSpPr>
        <p:spPr bwMode="auto">
          <a:xfrm>
            <a:off x="215900" y="5029200"/>
            <a:ext cx="6143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/>
              <a:t>B</a:t>
            </a:r>
          </a:p>
        </p:txBody>
      </p:sp>
      <p:sp>
        <p:nvSpPr>
          <p:cNvPr id="240653" name="Oval 13"/>
          <p:cNvSpPr>
            <a:spLocks noChangeArrowheads="1"/>
          </p:cNvSpPr>
          <p:nvPr/>
        </p:nvSpPr>
        <p:spPr bwMode="auto">
          <a:xfrm>
            <a:off x="4414838" y="3200400"/>
            <a:ext cx="762000" cy="914400"/>
          </a:xfrm>
          <a:prstGeom prst="ellipse">
            <a:avLst/>
          </a:prstGeom>
          <a:solidFill>
            <a:schemeClr val="accent1"/>
          </a:solidFill>
          <a:ln w="76200" cmpd="tri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0654" name="Text Box 14"/>
          <p:cNvSpPr txBox="1">
            <a:spLocks noChangeArrowheads="1"/>
          </p:cNvSpPr>
          <p:nvPr/>
        </p:nvSpPr>
        <p:spPr bwMode="auto">
          <a:xfrm>
            <a:off x="4572000" y="33528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/>
              <a:t>C</a:t>
            </a:r>
          </a:p>
        </p:txBody>
      </p:sp>
      <p:sp>
        <p:nvSpPr>
          <p:cNvPr id="240655" name="Oval 15"/>
          <p:cNvSpPr>
            <a:spLocks noChangeArrowheads="1"/>
          </p:cNvSpPr>
          <p:nvPr/>
        </p:nvSpPr>
        <p:spPr bwMode="auto">
          <a:xfrm>
            <a:off x="4491038" y="4876800"/>
            <a:ext cx="762000" cy="914400"/>
          </a:xfrm>
          <a:prstGeom prst="ellipse">
            <a:avLst/>
          </a:prstGeom>
          <a:solidFill>
            <a:schemeClr val="accent1"/>
          </a:solidFill>
          <a:ln w="76200" cmpd="tri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0656" name="Text Box 16"/>
          <p:cNvSpPr txBox="1">
            <a:spLocks noChangeArrowheads="1"/>
          </p:cNvSpPr>
          <p:nvPr/>
        </p:nvSpPr>
        <p:spPr bwMode="auto">
          <a:xfrm>
            <a:off x="4648200" y="50292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/>
              <a:t>D</a:t>
            </a:r>
          </a:p>
        </p:txBody>
      </p:sp>
      <p:sp>
        <p:nvSpPr>
          <p:cNvPr id="240657" name="AutoShape 1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848600" y="6096000"/>
            <a:ext cx="990600" cy="4572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06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/>
                                        <p:tgtEl>
                                          <p:spTgt spid="2406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indefinite"/>
                                        <p:tgtEl>
                                          <p:spTgt spid="2406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indefinite"/>
                                        <p:tgtEl>
                                          <p:spTgt spid="2406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064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406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indefinite"/>
                                        <p:tgtEl>
                                          <p:spTgt spid="2406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indefinite"/>
                                        <p:tgtEl>
                                          <p:spTgt spid="2406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indefinite"/>
                                        <p:tgtEl>
                                          <p:spTgt spid="2406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064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406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indefinite"/>
                                        <p:tgtEl>
                                          <p:spTgt spid="2406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CC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" dur="indefinite"/>
                                        <p:tgtEl>
                                          <p:spTgt spid="2406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indefinite"/>
                                        <p:tgtEl>
                                          <p:spTgt spid="2406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0647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406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indefinite"/>
                                        <p:tgtEl>
                                          <p:spTgt spid="2406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" dur="indefinite"/>
                                        <p:tgtEl>
                                          <p:spTgt spid="2406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indefinite"/>
                                        <p:tgtEl>
                                          <p:spTgt spid="2406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0648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Ramiz</a:t>
            </a:r>
            <a:r>
              <a:rPr lang="en-US" dirty="0" smtClean="0"/>
              <a:t> </a:t>
            </a:r>
            <a:r>
              <a:rPr lang="en-US" dirty="0" err="1" smtClean="0"/>
              <a:t>Iljazi</a:t>
            </a:r>
            <a:endParaRPr lang="en-US" dirty="0"/>
          </a:p>
        </p:txBody>
      </p:sp>
      <p:sp>
        <p:nvSpPr>
          <p:cNvPr id="189442" name="AutoShape 2"/>
          <p:cNvSpPr>
            <a:spLocks noChangeArrowheads="1"/>
          </p:cNvSpPr>
          <p:nvPr/>
        </p:nvSpPr>
        <p:spPr bwMode="auto">
          <a:xfrm>
            <a:off x="304800" y="304800"/>
            <a:ext cx="8534400" cy="1219200"/>
          </a:xfrm>
          <a:prstGeom prst="roundRect">
            <a:avLst>
              <a:gd name="adj" fmla="val 16667"/>
            </a:avLst>
          </a:prstGeom>
          <a:solidFill>
            <a:srgbClr val="339933"/>
          </a:solidFill>
          <a:ln w="762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763000" cy="1676400"/>
          </a:xfrm>
        </p:spPr>
        <p:txBody>
          <a:bodyPr/>
          <a:lstStyle/>
          <a:p>
            <a:r>
              <a:rPr lang="sq-AL" sz="3200" b="1">
                <a:solidFill>
                  <a:srgbClr val="FFFFFF"/>
                </a:solidFill>
              </a:rPr>
              <a:t>1.</a:t>
            </a:r>
            <a:r>
              <a:rPr lang="en-US" sz="3200" b="1">
                <a:solidFill>
                  <a:srgbClr val="FFFFFF"/>
                </a:solidFill>
              </a:rPr>
              <a:t>Vlera e shprehjes</a:t>
            </a:r>
            <a:r>
              <a:rPr lang="sq-AL" sz="3200" b="1">
                <a:solidFill>
                  <a:srgbClr val="FFFFFF"/>
                </a:solidFill>
              </a:rPr>
              <a:t>   </a:t>
            </a:r>
            <a:r>
              <a:rPr lang="en-US" sz="3200" b="1">
                <a:solidFill>
                  <a:srgbClr val="FFFFFF"/>
                </a:solidFill>
              </a:rPr>
              <a:t> 4</a:t>
            </a:r>
            <a:r>
              <a:rPr lang="en-US" sz="3200" b="1" baseline="30000">
                <a:solidFill>
                  <a:srgbClr val="FFFFFF"/>
                </a:solidFill>
              </a:rPr>
              <a:t>2</a:t>
            </a:r>
            <a:r>
              <a:rPr lang="en-US" sz="3200" b="1">
                <a:solidFill>
                  <a:srgbClr val="FFFFFF"/>
                </a:solidFill>
              </a:rPr>
              <a:t>+3</a:t>
            </a:r>
            <a:r>
              <a:rPr lang="en-US" sz="3200" b="1">
                <a:solidFill>
                  <a:srgbClr val="FFFFFF"/>
                </a:solidFill>
                <a:cs typeface="Arial" charset="0"/>
              </a:rPr>
              <a:t>·6-2</a:t>
            </a:r>
            <a:r>
              <a:rPr lang="en-US" sz="3200" b="1" baseline="30000">
                <a:solidFill>
                  <a:srgbClr val="FFFFFF"/>
                </a:solidFill>
                <a:cs typeface="Arial" charset="0"/>
              </a:rPr>
              <a:t>4</a:t>
            </a:r>
            <a:r>
              <a:rPr lang="en-US" sz="3200" b="1">
                <a:solidFill>
                  <a:srgbClr val="FFFFFF"/>
                </a:solidFill>
                <a:cs typeface="Arial" charset="0"/>
              </a:rPr>
              <a:t> </a:t>
            </a:r>
            <a:r>
              <a:rPr lang="sq-AL" sz="3200" b="1">
                <a:solidFill>
                  <a:srgbClr val="FFFFFF"/>
                </a:solidFill>
                <a:cs typeface="Arial" charset="0"/>
              </a:rPr>
              <a:t>  është</a:t>
            </a:r>
            <a:r>
              <a:rPr lang="sq-AL" sz="3200" b="1">
                <a:solidFill>
                  <a:srgbClr val="FFFFFF"/>
                </a:solidFill>
              </a:rPr>
              <a:t>:</a:t>
            </a:r>
          </a:p>
        </p:txBody>
      </p:sp>
      <p:sp>
        <p:nvSpPr>
          <p:cNvPr id="189444" name="AutoShape 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914400" y="6056313"/>
            <a:ext cx="1066800" cy="5334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9445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06463" y="3124200"/>
            <a:ext cx="3429000" cy="1143000"/>
          </a:xfrm>
          <a:prstGeom prst="actionButtonBlank">
            <a:avLst/>
          </a:prstGeom>
          <a:solidFill>
            <a:schemeClr val="accent2"/>
          </a:solidFill>
          <a:ln w="571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sq-AL" sz="3200" b="1"/>
              <a:t>28</a:t>
            </a:r>
            <a:endParaRPr lang="en-US" sz="3200" b="1"/>
          </a:p>
        </p:txBody>
      </p:sp>
      <p:sp>
        <p:nvSpPr>
          <p:cNvPr id="189446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34000" y="4800600"/>
            <a:ext cx="3429000" cy="1066800"/>
          </a:xfrm>
          <a:prstGeom prst="actionButtonBlank">
            <a:avLst/>
          </a:prstGeom>
          <a:solidFill>
            <a:schemeClr val="accent2"/>
          </a:solidFill>
          <a:ln w="571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sq-AL" sz="3200" b="1"/>
              <a:t>48</a:t>
            </a:r>
            <a:endParaRPr lang="en-US" sz="3200" b="1"/>
          </a:p>
        </p:txBody>
      </p:sp>
      <p:sp>
        <p:nvSpPr>
          <p:cNvPr id="189447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34000" y="3200400"/>
            <a:ext cx="3429000" cy="1066800"/>
          </a:xfrm>
          <a:prstGeom prst="actionButtonBlank">
            <a:avLst/>
          </a:prstGeom>
          <a:solidFill>
            <a:schemeClr val="accent2"/>
          </a:solidFill>
          <a:ln w="571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sq-AL" sz="3200" b="1"/>
              <a:t>18</a:t>
            </a:r>
            <a:endParaRPr lang="en-US" sz="3200" b="1"/>
          </a:p>
        </p:txBody>
      </p:sp>
      <p:sp>
        <p:nvSpPr>
          <p:cNvPr id="189448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14400" y="4795838"/>
            <a:ext cx="3429000" cy="1066800"/>
          </a:xfrm>
          <a:prstGeom prst="actionButtonBlank">
            <a:avLst/>
          </a:prstGeom>
          <a:solidFill>
            <a:schemeClr val="accent2"/>
          </a:solidFill>
          <a:ln w="571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sq-AL" sz="3200" b="1"/>
              <a:t>38</a:t>
            </a:r>
            <a:endParaRPr lang="en-US" sz="3200" b="1"/>
          </a:p>
        </p:txBody>
      </p:sp>
      <p:sp>
        <p:nvSpPr>
          <p:cNvPr id="189449" name="Oval 9"/>
          <p:cNvSpPr>
            <a:spLocks noChangeArrowheads="1"/>
          </p:cNvSpPr>
          <p:nvPr/>
        </p:nvSpPr>
        <p:spPr bwMode="auto">
          <a:xfrm>
            <a:off x="71438" y="3200400"/>
            <a:ext cx="762000" cy="914400"/>
          </a:xfrm>
          <a:prstGeom prst="ellipse">
            <a:avLst/>
          </a:prstGeom>
          <a:solidFill>
            <a:schemeClr val="accent1"/>
          </a:solidFill>
          <a:ln w="76200" cmpd="tri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9450" name="Text Box 10"/>
          <p:cNvSpPr txBox="1">
            <a:spLocks noChangeArrowheads="1"/>
          </p:cNvSpPr>
          <p:nvPr/>
        </p:nvSpPr>
        <p:spPr bwMode="auto">
          <a:xfrm>
            <a:off x="228600" y="33528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/>
              <a:t>A</a:t>
            </a:r>
          </a:p>
        </p:txBody>
      </p:sp>
      <p:sp>
        <p:nvSpPr>
          <p:cNvPr id="189451" name="Oval 11"/>
          <p:cNvSpPr>
            <a:spLocks noChangeArrowheads="1"/>
          </p:cNvSpPr>
          <p:nvPr/>
        </p:nvSpPr>
        <p:spPr bwMode="auto">
          <a:xfrm>
            <a:off x="71438" y="4876800"/>
            <a:ext cx="762000" cy="914400"/>
          </a:xfrm>
          <a:prstGeom prst="ellipse">
            <a:avLst/>
          </a:prstGeom>
          <a:solidFill>
            <a:schemeClr val="accent1"/>
          </a:solidFill>
          <a:ln w="76200" cmpd="tri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9452" name="Text Box 12"/>
          <p:cNvSpPr txBox="1">
            <a:spLocks noChangeArrowheads="1"/>
          </p:cNvSpPr>
          <p:nvPr/>
        </p:nvSpPr>
        <p:spPr bwMode="auto">
          <a:xfrm>
            <a:off x="215900" y="5029200"/>
            <a:ext cx="6143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/>
              <a:t>B</a:t>
            </a:r>
          </a:p>
        </p:txBody>
      </p:sp>
      <p:sp>
        <p:nvSpPr>
          <p:cNvPr id="189453" name="Oval 13"/>
          <p:cNvSpPr>
            <a:spLocks noChangeArrowheads="1"/>
          </p:cNvSpPr>
          <p:nvPr/>
        </p:nvSpPr>
        <p:spPr bwMode="auto">
          <a:xfrm>
            <a:off x="4414838" y="3200400"/>
            <a:ext cx="762000" cy="914400"/>
          </a:xfrm>
          <a:prstGeom prst="ellipse">
            <a:avLst/>
          </a:prstGeom>
          <a:solidFill>
            <a:schemeClr val="accent1"/>
          </a:solidFill>
          <a:ln w="76200" cmpd="tri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9454" name="Text Box 14"/>
          <p:cNvSpPr txBox="1">
            <a:spLocks noChangeArrowheads="1"/>
          </p:cNvSpPr>
          <p:nvPr/>
        </p:nvSpPr>
        <p:spPr bwMode="auto">
          <a:xfrm>
            <a:off x="4572000" y="33528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/>
              <a:t>C</a:t>
            </a:r>
          </a:p>
        </p:txBody>
      </p:sp>
      <p:sp>
        <p:nvSpPr>
          <p:cNvPr id="189455" name="Oval 15"/>
          <p:cNvSpPr>
            <a:spLocks noChangeArrowheads="1"/>
          </p:cNvSpPr>
          <p:nvPr/>
        </p:nvSpPr>
        <p:spPr bwMode="auto">
          <a:xfrm>
            <a:off x="4491038" y="4876800"/>
            <a:ext cx="762000" cy="914400"/>
          </a:xfrm>
          <a:prstGeom prst="ellipse">
            <a:avLst/>
          </a:prstGeom>
          <a:solidFill>
            <a:schemeClr val="accent1"/>
          </a:solidFill>
          <a:ln w="76200" cmpd="tri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9456" name="Text Box 16"/>
          <p:cNvSpPr txBox="1">
            <a:spLocks noChangeArrowheads="1"/>
          </p:cNvSpPr>
          <p:nvPr/>
        </p:nvSpPr>
        <p:spPr bwMode="auto">
          <a:xfrm>
            <a:off x="4648200" y="50292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/>
              <a:t>D</a:t>
            </a:r>
          </a:p>
        </p:txBody>
      </p:sp>
      <p:sp>
        <p:nvSpPr>
          <p:cNvPr id="189457" name="AutoShape 1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848600" y="6096000"/>
            <a:ext cx="990600" cy="4572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94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/>
                                        <p:tgtEl>
                                          <p:spTgt spid="1894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indefinite"/>
                                        <p:tgtEl>
                                          <p:spTgt spid="1894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indefinite"/>
                                        <p:tgtEl>
                                          <p:spTgt spid="1894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944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894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indefinite"/>
                                        <p:tgtEl>
                                          <p:spTgt spid="1894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indefinite"/>
                                        <p:tgtEl>
                                          <p:spTgt spid="1894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indefinite"/>
                                        <p:tgtEl>
                                          <p:spTgt spid="1894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944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894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indefinite"/>
                                        <p:tgtEl>
                                          <p:spTgt spid="1894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CC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" dur="indefinite"/>
                                        <p:tgtEl>
                                          <p:spTgt spid="1894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indefinite"/>
                                        <p:tgtEl>
                                          <p:spTgt spid="1894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9447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894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indefinite"/>
                                        <p:tgtEl>
                                          <p:spTgt spid="1894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" dur="indefinite"/>
                                        <p:tgtEl>
                                          <p:spTgt spid="1894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indefinite"/>
                                        <p:tgtEl>
                                          <p:spTgt spid="1894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9448"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Ramiz</a:t>
            </a:r>
            <a:r>
              <a:rPr lang="en-US" dirty="0" smtClean="0"/>
              <a:t> </a:t>
            </a:r>
            <a:r>
              <a:rPr lang="en-US" dirty="0" err="1" smtClean="0"/>
              <a:t>Iljazi</a:t>
            </a:r>
            <a:endParaRPr lang="en-US" dirty="0"/>
          </a:p>
        </p:txBody>
      </p:sp>
      <p:sp>
        <p:nvSpPr>
          <p:cNvPr id="242690" name="AutoShape 2"/>
          <p:cNvSpPr>
            <a:spLocks noChangeArrowheads="1"/>
          </p:cNvSpPr>
          <p:nvPr/>
        </p:nvSpPr>
        <p:spPr bwMode="auto">
          <a:xfrm>
            <a:off x="304800" y="304800"/>
            <a:ext cx="8534400" cy="1219200"/>
          </a:xfrm>
          <a:prstGeom prst="roundRect">
            <a:avLst>
              <a:gd name="adj" fmla="val 16667"/>
            </a:avLst>
          </a:prstGeom>
          <a:solidFill>
            <a:srgbClr val="339933"/>
          </a:solidFill>
          <a:ln w="762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458200" cy="1676400"/>
          </a:xfrm>
        </p:spPr>
        <p:txBody>
          <a:bodyPr/>
          <a:lstStyle/>
          <a:p>
            <a:r>
              <a:rPr lang="sq-AL" sz="3200" b="1">
                <a:solidFill>
                  <a:srgbClr val="FFFFFF"/>
                </a:solidFill>
              </a:rPr>
              <a:t>20. Diferenca në mes të antarëve të vargut -2,-3,-4,-5    është:</a:t>
            </a:r>
          </a:p>
        </p:txBody>
      </p:sp>
      <p:sp>
        <p:nvSpPr>
          <p:cNvPr id="242692" name="AutoShape 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914400" y="6056313"/>
            <a:ext cx="1066800" cy="5334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2693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34000" y="3124200"/>
            <a:ext cx="3429000" cy="1143000"/>
          </a:xfrm>
          <a:prstGeom prst="actionButtonBlank">
            <a:avLst/>
          </a:prstGeom>
          <a:solidFill>
            <a:schemeClr val="accent2"/>
          </a:solidFill>
          <a:ln w="571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sq-AL" sz="3200" b="1"/>
              <a:t>1</a:t>
            </a:r>
            <a:endParaRPr lang="en-US" sz="3200" b="1"/>
          </a:p>
        </p:txBody>
      </p:sp>
      <p:sp>
        <p:nvSpPr>
          <p:cNvPr id="242694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34000" y="4800600"/>
            <a:ext cx="3429000" cy="1066800"/>
          </a:xfrm>
          <a:prstGeom prst="actionButtonBlank">
            <a:avLst/>
          </a:prstGeom>
          <a:solidFill>
            <a:schemeClr val="accent2"/>
          </a:solidFill>
          <a:ln w="571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sq-AL" sz="3200" b="1"/>
              <a:t>-2,-3,-4 dhe -5</a:t>
            </a:r>
            <a:endParaRPr lang="en-US" sz="3200" b="1"/>
          </a:p>
        </p:txBody>
      </p:sp>
      <p:sp>
        <p:nvSpPr>
          <p:cNvPr id="242695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14400" y="3195638"/>
            <a:ext cx="3429000" cy="1066800"/>
          </a:xfrm>
          <a:prstGeom prst="actionButtonBlank">
            <a:avLst/>
          </a:prstGeom>
          <a:solidFill>
            <a:schemeClr val="accent2"/>
          </a:solidFill>
          <a:ln w="571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sq-AL" sz="3200" b="1"/>
              <a:t>-1</a:t>
            </a:r>
            <a:endParaRPr lang="en-US" sz="3200" b="1"/>
          </a:p>
        </p:txBody>
      </p:sp>
      <p:sp>
        <p:nvSpPr>
          <p:cNvPr id="242696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14400" y="4795838"/>
            <a:ext cx="3429000" cy="1066800"/>
          </a:xfrm>
          <a:prstGeom prst="actionButtonBlank">
            <a:avLst/>
          </a:prstGeom>
          <a:solidFill>
            <a:schemeClr val="accent2"/>
          </a:solidFill>
          <a:ln w="571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sq-AL" sz="3200" b="1"/>
              <a:t>1,-1</a:t>
            </a:r>
            <a:endParaRPr lang="en-US" sz="3200" b="1"/>
          </a:p>
        </p:txBody>
      </p:sp>
      <p:sp>
        <p:nvSpPr>
          <p:cNvPr id="242697" name="Oval 9"/>
          <p:cNvSpPr>
            <a:spLocks noChangeArrowheads="1"/>
          </p:cNvSpPr>
          <p:nvPr/>
        </p:nvSpPr>
        <p:spPr bwMode="auto">
          <a:xfrm>
            <a:off x="71438" y="3200400"/>
            <a:ext cx="762000" cy="914400"/>
          </a:xfrm>
          <a:prstGeom prst="ellipse">
            <a:avLst/>
          </a:prstGeom>
          <a:solidFill>
            <a:schemeClr val="accent1"/>
          </a:solidFill>
          <a:ln w="76200" cmpd="tri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2698" name="Text Box 10"/>
          <p:cNvSpPr txBox="1">
            <a:spLocks noChangeArrowheads="1"/>
          </p:cNvSpPr>
          <p:nvPr/>
        </p:nvSpPr>
        <p:spPr bwMode="auto">
          <a:xfrm>
            <a:off x="228600" y="33528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/>
              <a:t>A</a:t>
            </a:r>
          </a:p>
        </p:txBody>
      </p:sp>
      <p:sp>
        <p:nvSpPr>
          <p:cNvPr id="242699" name="Oval 11"/>
          <p:cNvSpPr>
            <a:spLocks noChangeArrowheads="1"/>
          </p:cNvSpPr>
          <p:nvPr/>
        </p:nvSpPr>
        <p:spPr bwMode="auto">
          <a:xfrm>
            <a:off x="71438" y="4876800"/>
            <a:ext cx="762000" cy="914400"/>
          </a:xfrm>
          <a:prstGeom prst="ellipse">
            <a:avLst/>
          </a:prstGeom>
          <a:solidFill>
            <a:schemeClr val="accent1"/>
          </a:solidFill>
          <a:ln w="76200" cmpd="tri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2700" name="Text Box 12"/>
          <p:cNvSpPr txBox="1">
            <a:spLocks noChangeArrowheads="1"/>
          </p:cNvSpPr>
          <p:nvPr/>
        </p:nvSpPr>
        <p:spPr bwMode="auto">
          <a:xfrm>
            <a:off x="215900" y="5029200"/>
            <a:ext cx="6143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/>
              <a:t>B</a:t>
            </a:r>
          </a:p>
        </p:txBody>
      </p:sp>
      <p:sp>
        <p:nvSpPr>
          <p:cNvPr id="242701" name="Oval 13"/>
          <p:cNvSpPr>
            <a:spLocks noChangeArrowheads="1"/>
          </p:cNvSpPr>
          <p:nvPr/>
        </p:nvSpPr>
        <p:spPr bwMode="auto">
          <a:xfrm>
            <a:off x="4414838" y="3200400"/>
            <a:ext cx="762000" cy="914400"/>
          </a:xfrm>
          <a:prstGeom prst="ellipse">
            <a:avLst/>
          </a:prstGeom>
          <a:solidFill>
            <a:schemeClr val="accent1"/>
          </a:solidFill>
          <a:ln w="76200" cmpd="tri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2702" name="Text Box 14"/>
          <p:cNvSpPr txBox="1">
            <a:spLocks noChangeArrowheads="1"/>
          </p:cNvSpPr>
          <p:nvPr/>
        </p:nvSpPr>
        <p:spPr bwMode="auto">
          <a:xfrm>
            <a:off x="4572000" y="33528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/>
              <a:t>C</a:t>
            </a:r>
          </a:p>
        </p:txBody>
      </p:sp>
      <p:sp>
        <p:nvSpPr>
          <p:cNvPr id="242703" name="Oval 15"/>
          <p:cNvSpPr>
            <a:spLocks noChangeArrowheads="1"/>
          </p:cNvSpPr>
          <p:nvPr/>
        </p:nvSpPr>
        <p:spPr bwMode="auto">
          <a:xfrm>
            <a:off x="4491038" y="4876800"/>
            <a:ext cx="762000" cy="914400"/>
          </a:xfrm>
          <a:prstGeom prst="ellipse">
            <a:avLst/>
          </a:prstGeom>
          <a:solidFill>
            <a:schemeClr val="accent1"/>
          </a:solidFill>
          <a:ln w="76200" cmpd="tri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2704" name="Text Box 16"/>
          <p:cNvSpPr txBox="1">
            <a:spLocks noChangeArrowheads="1"/>
          </p:cNvSpPr>
          <p:nvPr/>
        </p:nvSpPr>
        <p:spPr bwMode="auto">
          <a:xfrm>
            <a:off x="4648200" y="50292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/>
              <a:t>D</a:t>
            </a:r>
          </a:p>
        </p:txBody>
      </p:sp>
      <p:sp>
        <p:nvSpPr>
          <p:cNvPr id="242705" name="AutoShape 1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848600" y="6096000"/>
            <a:ext cx="990600" cy="4572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26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/>
                                        <p:tgtEl>
                                          <p:spTgt spid="2426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indefinite"/>
                                        <p:tgtEl>
                                          <p:spTgt spid="2426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indefinite"/>
                                        <p:tgtEl>
                                          <p:spTgt spid="2426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269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426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indefinite"/>
                                        <p:tgtEl>
                                          <p:spTgt spid="2426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indefinite"/>
                                        <p:tgtEl>
                                          <p:spTgt spid="2426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indefinite"/>
                                        <p:tgtEl>
                                          <p:spTgt spid="2426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269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426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indefinite"/>
                                        <p:tgtEl>
                                          <p:spTgt spid="2426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CC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" dur="indefinite"/>
                                        <p:tgtEl>
                                          <p:spTgt spid="2426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indefinite"/>
                                        <p:tgtEl>
                                          <p:spTgt spid="2426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2695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426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indefinite"/>
                                        <p:tgtEl>
                                          <p:spTgt spid="2426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" dur="indefinite"/>
                                        <p:tgtEl>
                                          <p:spTgt spid="2426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indefinite"/>
                                        <p:tgtEl>
                                          <p:spTgt spid="2426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2696"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Ramiz</a:t>
            </a:r>
            <a:r>
              <a:rPr lang="en-US" dirty="0" smtClean="0"/>
              <a:t> </a:t>
            </a:r>
            <a:r>
              <a:rPr lang="en-US" dirty="0" err="1" smtClean="0"/>
              <a:t>Iljazi</a:t>
            </a:r>
            <a:endParaRPr lang="en-US" dirty="0"/>
          </a:p>
        </p:txBody>
      </p:sp>
      <p:sp>
        <p:nvSpPr>
          <p:cNvPr id="244738" name="AutoShape 2"/>
          <p:cNvSpPr>
            <a:spLocks noChangeArrowheads="1"/>
          </p:cNvSpPr>
          <p:nvPr/>
        </p:nvSpPr>
        <p:spPr bwMode="auto">
          <a:xfrm>
            <a:off x="304800" y="304800"/>
            <a:ext cx="8534400" cy="1219200"/>
          </a:xfrm>
          <a:prstGeom prst="roundRect">
            <a:avLst>
              <a:gd name="adj" fmla="val 16667"/>
            </a:avLst>
          </a:prstGeom>
          <a:solidFill>
            <a:srgbClr val="339933"/>
          </a:solidFill>
          <a:ln w="762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458200" cy="1676400"/>
          </a:xfrm>
        </p:spPr>
        <p:txBody>
          <a:bodyPr/>
          <a:lstStyle/>
          <a:p>
            <a:r>
              <a:rPr lang="sq-AL" sz="3200" b="1">
                <a:solidFill>
                  <a:srgbClr val="FFFFFF"/>
                </a:solidFill>
              </a:rPr>
              <a:t>21. Tre antarët e ardhëshme të vargut 16,13,10,7,      ,       ,       janë :</a:t>
            </a:r>
          </a:p>
        </p:txBody>
      </p:sp>
      <p:sp>
        <p:nvSpPr>
          <p:cNvPr id="244740" name="AutoShape 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914400" y="6056313"/>
            <a:ext cx="1066800" cy="5334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4741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06463" y="3124200"/>
            <a:ext cx="3429000" cy="1143000"/>
          </a:xfrm>
          <a:prstGeom prst="actionButtonBlank">
            <a:avLst/>
          </a:prstGeom>
          <a:solidFill>
            <a:schemeClr val="accent2"/>
          </a:solidFill>
          <a:ln w="571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sq-AL" sz="3200" b="1"/>
              <a:t>3,0,-3</a:t>
            </a:r>
            <a:endParaRPr lang="en-US" sz="3200" b="1"/>
          </a:p>
        </p:txBody>
      </p:sp>
      <p:sp>
        <p:nvSpPr>
          <p:cNvPr id="244742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34000" y="4800600"/>
            <a:ext cx="3429000" cy="1066800"/>
          </a:xfrm>
          <a:prstGeom prst="actionButtonBlank">
            <a:avLst/>
          </a:prstGeom>
          <a:solidFill>
            <a:schemeClr val="accent2"/>
          </a:solidFill>
          <a:ln w="571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sq-AL" sz="3200" b="1"/>
              <a:t>-4,-1.-2</a:t>
            </a:r>
            <a:endParaRPr lang="en-US" sz="3200" b="1"/>
          </a:p>
        </p:txBody>
      </p:sp>
      <p:sp>
        <p:nvSpPr>
          <p:cNvPr id="244743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14400" y="4800600"/>
            <a:ext cx="3429000" cy="1066800"/>
          </a:xfrm>
          <a:prstGeom prst="actionButtonBlank">
            <a:avLst/>
          </a:prstGeom>
          <a:solidFill>
            <a:schemeClr val="accent2"/>
          </a:solidFill>
          <a:ln w="571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sq-AL" sz="3200" b="1"/>
              <a:t>4,1.-2</a:t>
            </a:r>
            <a:endParaRPr lang="en-US" sz="3200" b="1"/>
          </a:p>
        </p:txBody>
      </p:sp>
      <p:sp>
        <p:nvSpPr>
          <p:cNvPr id="244744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34000" y="3200400"/>
            <a:ext cx="3429000" cy="1066800"/>
          </a:xfrm>
          <a:prstGeom prst="actionButtonBlank">
            <a:avLst/>
          </a:prstGeom>
          <a:solidFill>
            <a:schemeClr val="accent2"/>
          </a:solidFill>
          <a:ln w="571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sq-AL" sz="3200" b="1"/>
              <a:t>3,3,3</a:t>
            </a:r>
            <a:endParaRPr lang="en-US" sz="3200" b="1"/>
          </a:p>
        </p:txBody>
      </p:sp>
      <p:sp>
        <p:nvSpPr>
          <p:cNvPr id="244745" name="Oval 9"/>
          <p:cNvSpPr>
            <a:spLocks noChangeArrowheads="1"/>
          </p:cNvSpPr>
          <p:nvPr/>
        </p:nvSpPr>
        <p:spPr bwMode="auto">
          <a:xfrm>
            <a:off x="71438" y="3200400"/>
            <a:ext cx="762000" cy="914400"/>
          </a:xfrm>
          <a:prstGeom prst="ellipse">
            <a:avLst/>
          </a:prstGeom>
          <a:solidFill>
            <a:schemeClr val="accent1"/>
          </a:solidFill>
          <a:ln w="76200" cmpd="tri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4746" name="Text Box 10"/>
          <p:cNvSpPr txBox="1">
            <a:spLocks noChangeArrowheads="1"/>
          </p:cNvSpPr>
          <p:nvPr/>
        </p:nvSpPr>
        <p:spPr bwMode="auto">
          <a:xfrm>
            <a:off x="228600" y="33528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/>
              <a:t>A</a:t>
            </a:r>
          </a:p>
        </p:txBody>
      </p:sp>
      <p:sp>
        <p:nvSpPr>
          <p:cNvPr id="244747" name="Oval 11"/>
          <p:cNvSpPr>
            <a:spLocks noChangeArrowheads="1"/>
          </p:cNvSpPr>
          <p:nvPr/>
        </p:nvSpPr>
        <p:spPr bwMode="auto">
          <a:xfrm>
            <a:off x="71438" y="4876800"/>
            <a:ext cx="762000" cy="914400"/>
          </a:xfrm>
          <a:prstGeom prst="ellipse">
            <a:avLst/>
          </a:prstGeom>
          <a:solidFill>
            <a:schemeClr val="accent1"/>
          </a:solidFill>
          <a:ln w="76200" cmpd="tri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4748" name="Text Box 12"/>
          <p:cNvSpPr txBox="1">
            <a:spLocks noChangeArrowheads="1"/>
          </p:cNvSpPr>
          <p:nvPr/>
        </p:nvSpPr>
        <p:spPr bwMode="auto">
          <a:xfrm>
            <a:off x="215900" y="5029200"/>
            <a:ext cx="6143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/>
              <a:t>B</a:t>
            </a:r>
          </a:p>
        </p:txBody>
      </p:sp>
      <p:sp>
        <p:nvSpPr>
          <p:cNvPr id="244749" name="Oval 13"/>
          <p:cNvSpPr>
            <a:spLocks noChangeArrowheads="1"/>
          </p:cNvSpPr>
          <p:nvPr/>
        </p:nvSpPr>
        <p:spPr bwMode="auto">
          <a:xfrm>
            <a:off x="4414838" y="3200400"/>
            <a:ext cx="762000" cy="914400"/>
          </a:xfrm>
          <a:prstGeom prst="ellipse">
            <a:avLst/>
          </a:prstGeom>
          <a:solidFill>
            <a:schemeClr val="accent1"/>
          </a:solidFill>
          <a:ln w="76200" cmpd="tri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4750" name="Text Box 14"/>
          <p:cNvSpPr txBox="1">
            <a:spLocks noChangeArrowheads="1"/>
          </p:cNvSpPr>
          <p:nvPr/>
        </p:nvSpPr>
        <p:spPr bwMode="auto">
          <a:xfrm>
            <a:off x="4572000" y="33528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/>
              <a:t>C</a:t>
            </a:r>
          </a:p>
        </p:txBody>
      </p:sp>
      <p:sp>
        <p:nvSpPr>
          <p:cNvPr id="244751" name="Oval 15"/>
          <p:cNvSpPr>
            <a:spLocks noChangeArrowheads="1"/>
          </p:cNvSpPr>
          <p:nvPr/>
        </p:nvSpPr>
        <p:spPr bwMode="auto">
          <a:xfrm>
            <a:off x="4491038" y="4876800"/>
            <a:ext cx="762000" cy="914400"/>
          </a:xfrm>
          <a:prstGeom prst="ellipse">
            <a:avLst/>
          </a:prstGeom>
          <a:solidFill>
            <a:schemeClr val="accent1"/>
          </a:solidFill>
          <a:ln w="76200" cmpd="tri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4752" name="Text Box 16"/>
          <p:cNvSpPr txBox="1">
            <a:spLocks noChangeArrowheads="1"/>
          </p:cNvSpPr>
          <p:nvPr/>
        </p:nvSpPr>
        <p:spPr bwMode="auto">
          <a:xfrm>
            <a:off x="4648200" y="50292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/>
              <a:t>D</a:t>
            </a:r>
          </a:p>
        </p:txBody>
      </p:sp>
      <p:sp>
        <p:nvSpPr>
          <p:cNvPr id="244753" name="AutoShape 1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848600" y="6096000"/>
            <a:ext cx="990600" cy="4572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4757" name="Line 21"/>
          <p:cNvSpPr>
            <a:spLocks noChangeShapeType="1"/>
          </p:cNvSpPr>
          <p:nvPr/>
        </p:nvSpPr>
        <p:spPr bwMode="auto">
          <a:xfrm>
            <a:off x="4038600" y="1219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4758" name="Line 22"/>
          <p:cNvSpPr>
            <a:spLocks noChangeShapeType="1"/>
          </p:cNvSpPr>
          <p:nvPr/>
        </p:nvSpPr>
        <p:spPr bwMode="auto">
          <a:xfrm>
            <a:off x="4724400" y="1219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4759" name="Line 23"/>
          <p:cNvSpPr>
            <a:spLocks noChangeShapeType="1"/>
          </p:cNvSpPr>
          <p:nvPr/>
        </p:nvSpPr>
        <p:spPr bwMode="auto">
          <a:xfrm>
            <a:off x="5638800" y="1219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47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/>
                                        <p:tgtEl>
                                          <p:spTgt spid="2447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indefinite"/>
                                        <p:tgtEl>
                                          <p:spTgt spid="2447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indefinite"/>
                                        <p:tgtEl>
                                          <p:spTgt spid="2447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474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447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indefinite"/>
                                        <p:tgtEl>
                                          <p:spTgt spid="2447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indefinite"/>
                                        <p:tgtEl>
                                          <p:spTgt spid="2447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indefinite"/>
                                        <p:tgtEl>
                                          <p:spTgt spid="2447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474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447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indefinite"/>
                                        <p:tgtEl>
                                          <p:spTgt spid="2447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CC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" dur="indefinite"/>
                                        <p:tgtEl>
                                          <p:spTgt spid="2447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indefinite"/>
                                        <p:tgtEl>
                                          <p:spTgt spid="2447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4743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447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indefinite"/>
                                        <p:tgtEl>
                                          <p:spTgt spid="2447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" dur="indefinite"/>
                                        <p:tgtEl>
                                          <p:spTgt spid="2447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indefinite"/>
                                        <p:tgtEl>
                                          <p:spTgt spid="2447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4744"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Ramiz</a:t>
            </a:r>
            <a:r>
              <a:rPr lang="en-US" dirty="0" smtClean="0"/>
              <a:t> </a:t>
            </a:r>
            <a:r>
              <a:rPr lang="en-US" dirty="0" err="1" smtClean="0"/>
              <a:t>Iljazi</a:t>
            </a:r>
            <a:endParaRPr lang="en-US" dirty="0"/>
          </a:p>
        </p:txBody>
      </p:sp>
      <p:sp>
        <p:nvSpPr>
          <p:cNvPr id="246786" name="AutoShape 2"/>
          <p:cNvSpPr>
            <a:spLocks noChangeArrowheads="1"/>
          </p:cNvSpPr>
          <p:nvPr/>
        </p:nvSpPr>
        <p:spPr bwMode="auto">
          <a:xfrm>
            <a:off x="304800" y="304800"/>
            <a:ext cx="8534400" cy="1219200"/>
          </a:xfrm>
          <a:prstGeom prst="roundRect">
            <a:avLst>
              <a:gd name="adj" fmla="val 16667"/>
            </a:avLst>
          </a:prstGeom>
          <a:solidFill>
            <a:srgbClr val="339933"/>
          </a:solidFill>
          <a:ln w="762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458200" cy="1676400"/>
          </a:xfrm>
        </p:spPr>
        <p:txBody>
          <a:bodyPr/>
          <a:lstStyle/>
          <a:p>
            <a:r>
              <a:rPr lang="sq-AL" sz="3200" b="1">
                <a:solidFill>
                  <a:srgbClr val="FFFFFF"/>
                </a:solidFill>
              </a:rPr>
              <a:t>22. Formula e përgjithëshme të antarëve të vargut 37,33,29,25,21  është:</a:t>
            </a:r>
          </a:p>
        </p:txBody>
      </p:sp>
      <p:sp>
        <p:nvSpPr>
          <p:cNvPr id="246788" name="AutoShape 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914400" y="6056313"/>
            <a:ext cx="1066800" cy="5334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789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06463" y="3124200"/>
            <a:ext cx="3429000" cy="1143000"/>
          </a:xfrm>
          <a:prstGeom prst="actionButtonBlank">
            <a:avLst/>
          </a:prstGeom>
          <a:solidFill>
            <a:schemeClr val="accent2"/>
          </a:solidFill>
          <a:ln w="571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sq-AL" sz="3200" b="1"/>
              <a:t>4n- 41</a:t>
            </a:r>
            <a:endParaRPr lang="en-US" sz="3200" b="1"/>
          </a:p>
        </p:txBody>
      </p:sp>
      <p:sp>
        <p:nvSpPr>
          <p:cNvPr id="246790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34000" y="3200400"/>
            <a:ext cx="3429000" cy="1066800"/>
          </a:xfrm>
          <a:prstGeom prst="actionButtonBlank">
            <a:avLst/>
          </a:prstGeom>
          <a:solidFill>
            <a:schemeClr val="accent2"/>
          </a:solidFill>
          <a:ln w="571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sq-AL" sz="3200" b="1"/>
              <a:t>- 41n- 41</a:t>
            </a:r>
            <a:endParaRPr lang="en-US" sz="3200" b="1"/>
          </a:p>
        </p:txBody>
      </p:sp>
      <p:sp>
        <p:nvSpPr>
          <p:cNvPr id="246791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34000" y="4800600"/>
            <a:ext cx="3429000" cy="1066800"/>
          </a:xfrm>
          <a:prstGeom prst="actionButtonBlank">
            <a:avLst/>
          </a:prstGeom>
          <a:solidFill>
            <a:schemeClr val="accent2"/>
          </a:solidFill>
          <a:ln w="571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sq-AL" sz="3200" b="1"/>
              <a:t>- 4n+41</a:t>
            </a:r>
            <a:endParaRPr lang="en-US" sz="3200" b="1"/>
          </a:p>
        </p:txBody>
      </p:sp>
      <p:sp>
        <p:nvSpPr>
          <p:cNvPr id="246792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14400" y="4795838"/>
            <a:ext cx="3429000" cy="1066800"/>
          </a:xfrm>
          <a:prstGeom prst="actionButtonBlank">
            <a:avLst/>
          </a:prstGeom>
          <a:solidFill>
            <a:schemeClr val="accent2"/>
          </a:solidFill>
          <a:ln w="571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sq-AL" sz="3200" b="1"/>
              <a:t>4n+41</a:t>
            </a:r>
            <a:endParaRPr lang="en-US" sz="3200" b="1"/>
          </a:p>
        </p:txBody>
      </p:sp>
      <p:sp>
        <p:nvSpPr>
          <p:cNvPr id="246793" name="Oval 9"/>
          <p:cNvSpPr>
            <a:spLocks noChangeArrowheads="1"/>
          </p:cNvSpPr>
          <p:nvPr/>
        </p:nvSpPr>
        <p:spPr bwMode="auto">
          <a:xfrm>
            <a:off x="71438" y="3200400"/>
            <a:ext cx="762000" cy="914400"/>
          </a:xfrm>
          <a:prstGeom prst="ellipse">
            <a:avLst/>
          </a:prstGeom>
          <a:solidFill>
            <a:schemeClr val="accent1"/>
          </a:solidFill>
          <a:ln w="76200" cmpd="tri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794" name="Text Box 10"/>
          <p:cNvSpPr txBox="1">
            <a:spLocks noChangeArrowheads="1"/>
          </p:cNvSpPr>
          <p:nvPr/>
        </p:nvSpPr>
        <p:spPr bwMode="auto">
          <a:xfrm>
            <a:off x="228600" y="33528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/>
              <a:t>A</a:t>
            </a:r>
          </a:p>
        </p:txBody>
      </p:sp>
      <p:sp>
        <p:nvSpPr>
          <p:cNvPr id="246795" name="Oval 11"/>
          <p:cNvSpPr>
            <a:spLocks noChangeArrowheads="1"/>
          </p:cNvSpPr>
          <p:nvPr/>
        </p:nvSpPr>
        <p:spPr bwMode="auto">
          <a:xfrm>
            <a:off x="71438" y="4876800"/>
            <a:ext cx="762000" cy="914400"/>
          </a:xfrm>
          <a:prstGeom prst="ellipse">
            <a:avLst/>
          </a:prstGeom>
          <a:solidFill>
            <a:schemeClr val="accent1"/>
          </a:solidFill>
          <a:ln w="76200" cmpd="tri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796" name="Text Box 12"/>
          <p:cNvSpPr txBox="1">
            <a:spLocks noChangeArrowheads="1"/>
          </p:cNvSpPr>
          <p:nvPr/>
        </p:nvSpPr>
        <p:spPr bwMode="auto">
          <a:xfrm>
            <a:off x="215900" y="5029200"/>
            <a:ext cx="6143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/>
              <a:t>B</a:t>
            </a:r>
          </a:p>
        </p:txBody>
      </p:sp>
      <p:sp>
        <p:nvSpPr>
          <p:cNvPr id="246797" name="Oval 13"/>
          <p:cNvSpPr>
            <a:spLocks noChangeArrowheads="1"/>
          </p:cNvSpPr>
          <p:nvPr/>
        </p:nvSpPr>
        <p:spPr bwMode="auto">
          <a:xfrm>
            <a:off x="4414838" y="3200400"/>
            <a:ext cx="762000" cy="914400"/>
          </a:xfrm>
          <a:prstGeom prst="ellipse">
            <a:avLst/>
          </a:prstGeom>
          <a:solidFill>
            <a:schemeClr val="accent1"/>
          </a:solidFill>
          <a:ln w="76200" cmpd="tri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798" name="Text Box 14"/>
          <p:cNvSpPr txBox="1">
            <a:spLocks noChangeArrowheads="1"/>
          </p:cNvSpPr>
          <p:nvPr/>
        </p:nvSpPr>
        <p:spPr bwMode="auto">
          <a:xfrm>
            <a:off x="4572000" y="33528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/>
              <a:t>C</a:t>
            </a:r>
          </a:p>
        </p:txBody>
      </p:sp>
      <p:sp>
        <p:nvSpPr>
          <p:cNvPr id="246799" name="Oval 15"/>
          <p:cNvSpPr>
            <a:spLocks noChangeArrowheads="1"/>
          </p:cNvSpPr>
          <p:nvPr/>
        </p:nvSpPr>
        <p:spPr bwMode="auto">
          <a:xfrm>
            <a:off x="4491038" y="4876800"/>
            <a:ext cx="762000" cy="914400"/>
          </a:xfrm>
          <a:prstGeom prst="ellipse">
            <a:avLst/>
          </a:prstGeom>
          <a:solidFill>
            <a:schemeClr val="accent1"/>
          </a:solidFill>
          <a:ln w="76200" cmpd="tri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800" name="Text Box 16"/>
          <p:cNvSpPr txBox="1">
            <a:spLocks noChangeArrowheads="1"/>
          </p:cNvSpPr>
          <p:nvPr/>
        </p:nvSpPr>
        <p:spPr bwMode="auto">
          <a:xfrm>
            <a:off x="4648200" y="50292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/>
              <a:t>D</a:t>
            </a:r>
          </a:p>
        </p:txBody>
      </p:sp>
      <p:sp>
        <p:nvSpPr>
          <p:cNvPr id="246801" name="AutoShape 1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848600" y="6096000"/>
            <a:ext cx="990600" cy="4572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67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/>
                                        <p:tgtEl>
                                          <p:spTgt spid="2467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indefinite"/>
                                        <p:tgtEl>
                                          <p:spTgt spid="2467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indefinite"/>
                                        <p:tgtEl>
                                          <p:spTgt spid="2467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6789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467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indefinite"/>
                                        <p:tgtEl>
                                          <p:spTgt spid="2467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indefinite"/>
                                        <p:tgtEl>
                                          <p:spTgt spid="2467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indefinite"/>
                                        <p:tgtEl>
                                          <p:spTgt spid="2467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679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467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indefinite"/>
                                        <p:tgtEl>
                                          <p:spTgt spid="2467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CC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" dur="indefinite"/>
                                        <p:tgtEl>
                                          <p:spTgt spid="2467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indefinite"/>
                                        <p:tgtEl>
                                          <p:spTgt spid="2467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679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467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indefinite"/>
                                        <p:tgtEl>
                                          <p:spTgt spid="2467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" dur="indefinite"/>
                                        <p:tgtEl>
                                          <p:spTgt spid="2467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indefinite"/>
                                        <p:tgtEl>
                                          <p:spTgt spid="2467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6792"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Ramiz</a:t>
            </a:r>
            <a:r>
              <a:rPr lang="en-US" dirty="0" smtClean="0"/>
              <a:t> </a:t>
            </a:r>
            <a:r>
              <a:rPr lang="en-US" dirty="0" err="1" smtClean="0"/>
              <a:t>Iljazi</a:t>
            </a:r>
            <a:endParaRPr lang="en-US" dirty="0"/>
          </a:p>
        </p:txBody>
      </p:sp>
      <p:sp>
        <p:nvSpPr>
          <p:cNvPr id="248834" name="AutoShape 2"/>
          <p:cNvSpPr>
            <a:spLocks noChangeArrowheads="1"/>
          </p:cNvSpPr>
          <p:nvPr/>
        </p:nvSpPr>
        <p:spPr bwMode="auto">
          <a:xfrm>
            <a:off x="304800" y="304800"/>
            <a:ext cx="8534400" cy="2057400"/>
          </a:xfrm>
          <a:prstGeom prst="roundRect">
            <a:avLst>
              <a:gd name="adj" fmla="val 16667"/>
            </a:avLst>
          </a:prstGeom>
          <a:solidFill>
            <a:srgbClr val="339933"/>
          </a:solidFill>
          <a:ln w="762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8835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458200" cy="2438400"/>
          </a:xfrm>
        </p:spPr>
        <p:txBody>
          <a:bodyPr/>
          <a:lstStyle/>
          <a:p>
            <a:pPr algn="l"/>
            <a:r>
              <a:rPr lang="sq-AL" sz="3200" b="1">
                <a:solidFill>
                  <a:srgbClr val="FFFFFF"/>
                </a:solidFill>
              </a:rPr>
              <a:t>23. Formula e përgjithëshme e një vargu     </a:t>
            </a:r>
            <a:br>
              <a:rPr lang="sq-AL" sz="3200" b="1">
                <a:solidFill>
                  <a:srgbClr val="FFFFFF"/>
                </a:solidFill>
              </a:rPr>
            </a:br>
            <a:r>
              <a:rPr lang="sq-AL" sz="3200" b="1">
                <a:solidFill>
                  <a:srgbClr val="FFFFFF"/>
                </a:solidFill>
              </a:rPr>
              <a:t>      është    5-3n. </a:t>
            </a:r>
            <a:br>
              <a:rPr lang="sq-AL" sz="3200" b="1">
                <a:solidFill>
                  <a:srgbClr val="FFFFFF"/>
                </a:solidFill>
              </a:rPr>
            </a:br>
            <a:r>
              <a:rPr lang="sq-AL" sz="3200" b="1">
                <a:solidFill>
                  <a:srgbClr val="FFFFFF"/>
                </a:solidFill>
              </a:rPr>
              <a:t>      Cilët jan tre antarët e parë të vargut:</a:t>
            </a:r>
          </a:p>
        </p:txBody>
      </p:sp>
      <p:sp>
        <p:nvSpPr>
          <p:cNvPr id="248836" name="AutoShape 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914400" y="6056313"/>
            <a:ext cx="1066800" cy="5334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8837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06463" y="3124200"/>
            <a:ext cx="3429000" cy="1143000"/>
          </a:xfrm>
          <a:prstGeom prst="actionButtonBlank">
            <a:avLst/>
          </a:prstGeom>
          <a:solidFill>
            <a:schemeClr val="accent2"/>
          </a:solidFill>
          <a:ln w="571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sq-AL" sz="3200" b="1"/>
              <a:t>2,1,4</a:t>
            </a:r>
            <a:endParaRPr lang="en-US" sz="3200" b="1"/>
          </a:p>
        </p:txBody>
      </p:sp>
      <p:sp>
        <p:nvSpPr>
          <p:cNvPr id="248838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34000" y="3200400"/>
            <a:ext cx="3429000" cy="1066800"/>
          </a:xfrm>
          <a:prstGeom prst="actionButtonBlank">
            <a:avLst/>
          </a:prstGeom>
          <a:solidFill>
            <a:schemeClr val="accent2"/>
          </a:solidFill>
          <a:ln w="571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sq-AL" sz="3200" b="1"/>
              <a:t>-2,1,4</a:t>
            </a:r>
            <a:endParaRPr lang="en-US" sz="3200" b="1"/>
          </a:p>
        </p:txBody>
      </p:sp>
      <p:sp>
        <p:nvSpPr>
          <p:cNvPr id="248839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34000" y="4800600"/>
            <a:ext cx="3429000" cy="1066800"/>
          </a:xfrm>
          <a:prstGeom prst="actionButtonBlank">
            <a:avLst/>
          </a:prstGeom>
          <a:solidFill>
            <a:schemeClr val="accent2"/>
          </a:solidFill>
          <a:ln w="571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sq-AL" sz="3200" b="1"/>
              <a:t>2,-1,- 4</a:t>
            </a:r>
            <a:endParaRPr lang="en-US" sz="3200" b="1"/>
          </a:p>
        </p:txBody>
      </p:sp>
      <p:sp>
        <p:nvSpPr>
          <p:cNvPr id="248840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14400" y="4795838"/>
            <a:ext cx="3429000" cy="1066800"/>
          </a:xfrm>
          <a:prstGeom prst="actionButtonBlank">
            <a:avLst/>
          </a:prstGeom>
          <a:solidFill>
            <a:schemeClr val="accent2"/>
          </a:solidFill>
          <a:ln w="571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sq-AL" sz="3200" b="1"/>
              <a:t>-2,-1,-4</a:t>
            </a:r>
            <a:endParaRPr lang="en-US" sz="3200" b="1"/>
          </a:p>
        </p:txBody>
      </p:sp>
      <p:sp>
        <p:nvSpPr>
          <p:cNvPr id="248841" name="Oval 9"/>
          <p:cNvSpPr>
            <a:spLocks noChangeArrowheads="1"/>
          </p:cNvSpPr>
          <p:nvPr/>
        </p:nvSpPr>
        <p:spPr bwMode="auto">
          <a:xfrm>
            <a:off x="71438" y="3200400"/>
            <a:ext cx="762000" cy="914400"/>
          </a:xfrm>
          <a:prstGeom prst="ellipse">
            <a:avLst/>
          </a:prstGeom>
          <a:solidFill>
            <a:schemeClr val="accent1"/>
          </a:solidFill>
          <a:ln w="76200" cmpd="tri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8842" name="Text Box 10"/>
          <p:cNvSpPr txBox="1">
            <a:spLocks noChangeArrowheads="1"/>
          </p:cNvSpPr>
          <p:nvPr/>
        </p:nvSpPr>
        <p:spPr bwMode="auto">
          <a:xfrm>
            <a:off x="228600" y="33528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/>
              <a:t>A</a:t>
            </a:r>
          </a:p>
        </p:txBody>
      </p:sp>
      <p:sp>
        <p:nvSpPr>
          <p:cNvPr id="248843" name="Oval 11"/>
          <p:cNvSpPr>
            <a:spLocks noChangeArrowheads="1"/>
          </p:cNvSpPr>
          <p:nvPr/>
        </p:nvSpPr>
        <p:spPr bwMode="auto">
          <a:xfrm>
            <a:off x="71438" y="4876800"/>
            <a:ext cx="762000" cy="914400"/>
          </a:xfrm>
          <a:prstGeom prst="ellipse">
            <a:avLst/>
          </a:prstGeom>
          <a:solidFill>
            <a:schemeClr val="accent1"/>
          </a:solidFill>
          <a:ln w="76200" cmpd="tri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8844" name="Text Box 12"/>
          <p:cNvSpPr txBox="1">
            <a:spLocks noChangeArrowheads="1"/>
          </p:cNvSpPr>
          <p:nvPr/>
        </p:nvSpPr>
        <p:spPr bwMode="auto">
          <a:xfrm>
            <a:off x="215900" y="5029200"/>
            <a:ext cx="6143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/>
              <a:t>B</a:t>
            </a:r>
          </a:p>
        </p:txBody>
      </p:sp>
      <p:sp>
        <p:nvSpPr>
          <p:cNvPr id="248845" name="Oval 13"/>
          <p:cNvSpPr>
            <a:spLocks noChangeArrowheads="1"/>
          </p:cNvSpPr>
          <p:nvPr/>
        </p:nvSpPr>
        <p:spPr bwMode="auto">
          <a:xfrm>
            <a:off x="4414838" y="3200400"/>
            <a:ext cx="762000" cy="914400"/>
          </a:xfrm>
          <a:prstGeom prst="ellipse">
            <a:avLst/>
          </a:prstGeom>
          <a:solidFill>
            <a:schemeClr val="accent1"/>
          </a:solidFill>
          <a:ln w="76200" cmpd="tri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8846" name="Text Box 14"/>
          <p:cNvSpPr txBox="1">
            <a:spLocks noChangeArrowheads="1"/>
          </p:cNvSpPr>
          <p:nvPr/>
        </p:nvSpPr>
        <p:spPr bwMode="auto">
          <a:xfrm>
            <a:off x="4572000" y="33528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/>
              <a:t>C</a:t>
            </a:r>
          </a:p>
        </p:txBody>
      </p:sp>
      <p:sp>
        <p:nvSpPr>
          <p:cNvPr id="248847" name="Oval 15"/>
          <p:cNvSpPr>
            <a:spLocks noChangeArrowheads="1"/>
          </p:cNvSpPr>
          <p:nvPr/>
        </p:nvSpPr>
        <p:spPr bwMode="auto">
          <a:xfrm>
            <a:off x="4491038" y="4876800"/>
            <a:ext cx="762000" cy="914400"/>
          </a:xfrm>
          <a:prstGeom prst="ellipse">
            <a:avLst/>
          </a:prstGeom>
          <a:solidFill>
            <a:schemeClr val="accent1"/>
          </a:solidFill>
          <a:ln w="76200" cmpd="tri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8848" name="Text Box 16"/>
          <p:cNvSpPr txBox="1">
            <a:spLocks noChangeArrowheads="1"/>
          </p:cNvSpPr>
          <p:nvPr/>
        </p:nvSpPr>
        <p:spPr bwMode="auto">
          <a:xfrm>
            <a:off x="4648200" y="50292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/>
              <a:t>D</a:t>
            </a:r>
          </a:p>
        </p:txBody>
      </p:sp>
      <p:sp>
        <p:nvSpPr>
          <p:cNvPr id="248849" name="AutoShape 1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848600" y="6096000"/>
            <a:ext cx="990600" cy="4572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88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/>
                                        <p:tgtEl>
                                          <p:spTgt spid="2488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indefinite"/>
                                        <p:tgtEl>
                                          <p:spTgt spid="2488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indefinite"/>
                                        <p:tgtEl>
                                          <p:spTgt spid="2488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883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488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indefinite"/>
                                        <p:tgtEl>
                                          <p:spTgt spid="2488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indefinite"/>
                                        <p:tgtEl>
                                          <p:spTgt spid="2488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indefinite"/>
                                        <p:tgtEl>
                                          <p:spTgt spid="2488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8838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488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indefinite"/>
                                        <p:tgtEl>
                                          <p:spTgt spid="2488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CC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" dur="indefinite"/>
                                        <p:tgtEl>
                                          <p:spTgt spid="2488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indefinite"/>
                                        <p:tgtEl>
                                          <p:spTgt spid="2488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883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488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indefinite"/>
                                        <p:tgtEl>
                                          <p:spTgt spid="2488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" dur="indefinite"/>
                                        <p:tgtEl>
                                          <p:spTgt spid="2488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indefinite"/>
                                        <p:tgtEl>
                                          <p:spTgt spid="2488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8840"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Ramiz</a:t>
            </a:r>
            <a:r>
              <a:rPr lang="en-US" dirty="0" smtClean="0"/>
              <a:t> </a:t>
            </a:r>
            <a:r>
              <a:rPr lang="en-US" dirty="0" err="1" smtClean="0"/>
              <a:t>Iljazi</a:t>
            </a:r>
            <a:endParaRPr lang="en-US" dirty="0"/>
          </a:p>
        </p:txBody>
      </p:sp>
      <p:sp>
        <p:nvSpPr>
          <p:cNvPr id="250882" name="AutoShape 2"/>
          <p:cNvSpPr>
            <a:spLocks noChangeArrowheads="1"/>
          </p:cNvSpPr>
          <p:nvPr/>
        </p:nvSpPr>
        <p:spPr bwMode="auto">
          <a:xfrm>
            <a:off x="304800" y="304800"/>
            <a:ext cx="8534400" cy="1219200"/>
          </a:xfrm>
          <a:prstGeom prst="roundRect">
            <a:avLst>
              <a:gd name="adj" fmla="val 16667"/>
            </a:avLst>
          </a:prstGeom>
          <a:solidFill>
            <a:srgbClr val="339933"/>
          </a:solidFill>
          <a:ln w="762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458200" cy="1676400"/>
          </a:xfrm>
        </p:spPr>
        <p:txBody>
          <a:bodyPr/>
          <a:lstStyle/>
          <a:p>
            <a:r>
              <a:rPr lang="sq-AL" sz="3200" b="1">
                <a:solidFill>
                  <a:srgbClr val="FFFFFF"/>
                </a:solidFill>
              </a:rPr>
              <a:t>24. Vlera e antarit 30 të vargut 37,33,29,25,21...  është:</a:t>
            </a:r>
          </a:p>
        </p:txBody>
      </p:sp>
      <p:sp>
        <p:nvSpPr>
          <p:cNvPr id="250884" name="AutoShape 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914400" y="6056313"/>
            <a:ext cx="1066800" cy="5334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0885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06463" y="3124200"/>
            <a:ext cx="3429000" cy="1143000"/>
          </a:xfrm>
          <a:prstGeom prst="actionButtonBlank">
            <a:avLst/>
          </a:prstGeom>
          <a:solidFill>
            <a:schemeClr val="accent2"/>
          </a:solidFill>
          <a:ln w="571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sq-AL" sz="3200" b="1"/>
              <a:t>79</a:t>
            </a:r>
            <a:endParaRPr lang="en-US" sz="3200" b="1"/>
          </a:p>
        </p:txBody>
      </p:sp>
      <p:sp>
        <p:nvSpPr>
          <p:cNvPr id="250886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34000" y="4800600"/>
            <a:ext cx="3429000" cy="1066800"/>
          </a:xfrm>
          <a:prstGeom prst="actionButtonBlank">
            <a:avLst/>
          </a:prstGeom>
          <a:solidFill>
            <a:schemeClr val="accent2"/>
          </a:solidFill>
          <a:ln w="571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sq-AL" sz="3200" b="1"/>
              <a:t>-61</a:t>
            </a:r>
            <a:endParaRPr lang="en-US" sz="3200" b="1"/>
          </a:p>
        </p:txBody>
      </p:sp>
      <p:sp>
        <p:nvSpPr>
          <p:cNvPr id="250887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14400" y="4803775"/>
            <a:ext cx="3429000" cy="1066800"/>
          </a:xfrm>
          <a:prstGeom prst="actionButtonBlank">
            <a:avLst/>
          </a:prstGeom>
          <a:solidFill>
            <a:schemeClr val="accent2"/>
          </a:solidFill>
          <a:ln w="571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sq-AL" sz="3200" b="1"/>
              <a:t>-79</a:t>
            </a:r>
            <a:endParaRPr lang="en-US" sz="3200" b="1"/>
          </a:p>
        </p:txBody>
      </p:sp>
      <p:sp>
        <p:nvSpPr>
          <p:cNvPr id="250888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34000" y="3200400"/>
            <a:ext cx="3429000" cy="1066800"/>
          </a:xfrm>
          <a:prstGeom prst="actionButtonBlank">
            <a:avLst/>
          </a:prstGeom>
          <a:solidFill>
            <a:schemeClr val="accent2"/>
          </a:solidFill>
          <a:ln w="571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sq-AL" sz="3200" b="1"/>
              <a:t>61</a:t>
            </a:r>
            <a:endParaRPr lang="en-US" sz="3200" b="1"/>
          </a:p>
        </p:txBody>
      </p:sp>
      <p:sp>
        <p:nvSpPr>
          <p:cNvPr id="250889" name="Oval 9"/>
          <p:cNvSpPr>
            <a:spLocks noChangeArrowheads="1"/>
          </p:cNvSpPr>
          <p:nvPr/>
        </p:nvSpPr>
        <p:spPr bwMode="auto">
          <a:xfrm>
            <a:off x="71438" y="3200400"/>
            <a:ext cx="762000" cy="914400"/>
          </a:xfrm>
          <a:prstGeom prst="ellipse">
            <a:avLst/>
          </a:prstGeom>
          <a:solidFill>
            <a:schemeClr val="accent1"/>
          </a:solidFill>
          <a:ln w="76200" cmpd="tri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0890" name="Text Box 10"/>
          <p:cNvSpPr txBox="1">
            <a:spLocks noChangeArrowheads="1"/>
          </p:cNvSpPr>
          <p:nvPr/>
        </p:nvSpPr>
        <p:spPr bwMode="auto">
          <a:xfrm>
            <a:off x="228600" y="33528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/>
              <a:t>A</a:t>
            </a:r>
          </a:p>
        </p:txBody>
      </p:sp>
      <p:sp>
        <p:nvSpPr>
          <p:cNvPr id="250891" name="Oval 11"/>
          <p:cNvSpPr>
            <a:spLocks noChangeArrowheads="1"/>
          </p:cNvSpPr>
          <p:nvPr/>
        </p:nvSpPr>
        <p:spPr bwMode="auto">
          <a:xfrm>
            <a:off x="71438" y="4876800"/>
            <a:ext cx="762000" cy="914400"/>
          </a:xfrm>
          <a:prstGeom prst="ellipse">
            <a:avLst/>
          </a:prstGeom>
          <a:solidFill>
            <a:schemeClr val="accent1"/>
          </a:solidFill>
          <a:ln w="76200" cmpd="tri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0892" name="Text Box 12"/>
          <p:cNvSpPr txBox="1">
            <a:spLocks noChangeArrowheads="1"/>
          </p:cNvSpPr>
          <p:nvPr/>
        </p:nvSpPr>
        <p:spPr bwMode="auto">
          <a:xfrm>
            <a:off x="215900" y="5029200"/>
            <a:ext cx="6143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/>
              <a:t>B</a:t>
            </a:r>
          </a:p>
        </p:txBody>
      </p:sp>
      <p:sp>
        <p:nvSpPr>
          <p:cNvPr id="250893" name="Oval 13"/>
          <p:cNvSpPr>
            <a:spLocks noChangeArrowheads="1"/>
          </p:cNvSpPr>
          <p:nvPr/>
        </p:nvSpPr>
        <p:spPr bwMode="auto">
          <a:xfrm>
            <a:off x="4414838" y="3200400"/>
            <a:ext cx="762000" cy="914400"/>
          </a:xfrm>
          <a:prstGeom prst="ellipse">
            <a:avLst/>
          </a:prstGeom>
          <a:solidFill>
            <a:schemeClr val="accent1"/>
          </a:solidFill>
          <a:ln w="76200" cmpd="tri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0894" name="Text Box 14"/>
          <p:cNvSpPr txBox="1">
            <a:spLocks noChangeArrowheads="1"/>
          </p:cNvSpPr>
          <p:nvPr/>
        </p:nvSpPr>
        <p:spPr bwMode="auto">
          <a:xfrm>
            <a:off x="4572000" y="33528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/>
              <a:t>C</a:t>
            </a:r>
          </a:p>
        </p:txBody>
      </p:sp>
      <p:sp>
        <p:nvSpPr>
          <p:cNvPr id="250895" name="Oval 15"/>
          <p:cNvSpPr>
            <a:spLocks noChangeArrowheads="1"/>
          </p:cNvSpPr>
          <p:nvPr/>
        </p:nvSpPr>
        <p:spPr bwMode="auto">
          <a:xfrm>
            <a:off x="4491038" y="4876800"/>
            <a:ext cx="762000" cy="914400"/>
          </a:xfrm>
          <a:prstGeom prst="ellipse">
            <a:avLst/>
          </a:prstGeom>
          <a:solidFill>
            <a:schemeClr val="accent1"/>
          </a:solidFill>
          <a:ln w="76200" cmpd="tri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0896" name="Text Box 16"/>
          <p:cNvSpPr txBox="1">
            <a:spLocks noChangeArrowheads="1"/>
          </p:cNvSpPr>
          <p:nvPr/>
        </p:nvSpPr>
        <p:spPr bwMode="auto">
          <a:xfrm>
            <a:off x="4648200" y="50292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/>
              <a:t>D</a:t>
            </a:r>
          </a:p>
        </p:txBody>
      </p:sp>
      <p:sp>
        <p:nvSpPr>
          <p:cNvPr id="250897" name="AutoShape 1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848600" y="6096000"/>
            <a:ext cx="990600" cy="4572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08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/>
                                        <p:tgtEl>
                                          <p:spTgt spid="2508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indefinite"/>
                                        <p:tgtEl>
                                          <p:spTgt spid="2508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indefinite"/>
                                        <p:tgtEl>
                                          <p:spTgt spid="2508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088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508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indefinite"/>
                                        <p:tgtEl>
                                          <p:spTgt spid="2508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indefinite"/>
                                        <p:tgtEl>
                                          <p:spTgt spid="2508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indefinite"/>
                                        <p:tgtEl>
                                          <p:spTgt spid="2508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088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508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indefinite"/>
                                        <p:tgtEl>
                                          <p:spTgt spid="2508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CC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" dur="indefinite"/>
                                        <p:tgtEl>
                                          <p:spTgt spid="2508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indefinite"/>
                                        <p:tgtEl>
                                          <p:spTgt spid="2508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0887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508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indefinite"/>
                                        <p:tgtEl>
                                          <p:spTgt spid="2508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" dur="indefinite"/>
                                        <p:tgtEl>
                                          <p:spTgt spid="2508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indefinite"/>
                                        <p:tgtEl>
                                          <p:spTgt spid="2508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0888"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Ramiz</a:t>
            </a:r>
            <a:r>
              <a:rPr lang="en-US" dirty="0" smtClean="0"/>
              <a:t> </a:t>
            </a:r>
            <a:r>
              <a:rPr lang="en-US" dirty="0" err="1" smtClean="0"/>
              <a:t>Iljazi</a:t>
            </a:r>
            <a:endParaRPr lang="en-US" dirty="0"/>
          </a:p>
        </p:txBody>
      </p:sp>
      <p:sp>
        <p:nvSpPr>
          <p:cNvPr id="252930" name="AutoShape 2"/>
          <p:cNvSpPr>
            <a:spLocks noChangeArrowheads="1"/>
          </p:cNvSpPr>
          <p:nvPr/>
        </p:nvSpPr>
        <p:spPr bwMode="auto">
          <a:xfrm>
            <a:off x="304800" y="304800"/>
            <a:ext cx="8534400" cy="1828800"/>
          </a:xfrm>
          <a:prstGeom prst="roundRect">
            <a:avLst>
              <a:gd name="adj" fmla="val 16667"/>
            </a:avLst>
          </a:prstGeom>
          <a:solidFill>
            <a:srgbClr val="339933"/>
          </a:solidFill>
          <a:ln w="762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458200" cy="1676400"/>
          </a:xfrm>
        </p:spPr>
        <p:txBody>
          <a:bodyPr/>
          <a:lstStyle/>
          <a:p>
            <a:pPr algn="l"/>
            <a:r>
              <a:rPr lang="sq-AL" sz="3200" b="1">
                <a:solidFill>
                  <a:srgbClr val="FFFFFF"/>
                </a:solidFill>
              </a:rPr>
              <a:t>25. Vlera e një antari të vargut 3,10,17,24.., </a:t>
            </a:r>
            <a:br>
              <a:rPr lang="sq-AL" sz="3200" b="1">
                <a:solidFill>
                  <a:srgbClr val="FFFFFF"/>
                </a:solidFill>
              </a:rPr>
            </a:br>
            <a:r>
              <a:rPr lang="sq-AL" sz="3200" b="1">
                <a:solidFill>
                  <a:srgbClr val="FFFFFF"/>
                </a:solidFill>
              </a:rPr>
              <a:t>       është 276.</a:t>
            </a:r>
            <a:br>
              <a:rPr lang="sq-AL" sz="3200" b="1">
                <a:solidFill>
                  <a:srgbClr val="FFFFFF"/>
                </a:solidFill>
              </a:rPr>
            </a:br>
            <a:r>
              <a:rPr lang="sq-AL" sz="3200" b="1">
                <a:solidFill>
                  <a:srgbClr val="FFFFFF"/>
                </a:solidFill>
              </a:rPr>
              <a:t>       Cili antar i vargut është ai?</a:t>
            </a:r>
          </a:p>
        </p:txBody>
      </p:sp>
      <p:sp>
        <p:nvSpPr>
          <p:cNvPr id="252932" name="AutoShape 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914400" y="6056313"/>
            <a:ext cx="1066800" cy="5334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2933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34000" y="3124200"/>
            <a:ext cx="3429000" cy="1143000"/>
          </a:xfrm>
          <a:prstGeom prst="actionButtonBlank">
            <a:avLst/>
          </a:prstGeom>
          <a:solidFill>
            <a:schemeClr val="accent2"/>
          </a:solidFill>
          <a:ln w="571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sq-AL" sz="3200" b="1"/>
              <a:t>antari i 35</a:t>
            </a:r>
            <a:endParaRPr lang="en-US" sz="3200" b="1"/>
          </a:p>
        </p:txBody>
      </p:sp>
      <p:sp>
        <p:nvSpPr>
          <p:cNvPr id="252934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34000" y="4800600"/>
            <a:ext cx="3429000" cy="1066800"/>
          </a:xfrm>
          <a:prstGeom prst="actionButtonBlank">
            <a:avLst/>
          </a:prstGeom>
          <a:solidFill>
            <a:schemeClr val="accent2"/>
          </a:solidFill>
          <a:ln w="571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sq-AL" sz="3200" b="1"/>
              <a:t>antari i 45</a:t>
            </a:r>
            <a:endParaRPr lang="en-US" sz="3200" b="1"/>
          </a:p>
        </p:txBody>
      </p:sp>
      <p:sp>
        <p:nvSpPr>
          <p:cNvPr id="252935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14400" y="4803775"/>
            <a:ext cx="3429000" cy="1066800"/>
          </a:xfrm>
          <a:prstGeom prst="actionButtonBlank">
            <a:avLst/>
          </a:prstGeom>
          <a:solidFill>
            <a:schemeClr val="accent2"/>
          </a:solidFill>
          <a:ln w="571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sq-AL" sz="3200" b="1"/>
              <a:t>antari i 40</a:t>
            </a:r>
            <a:endParaRPr lang="en-US" sz="3200" b="1"/>
          </a:p>
        </p:txBody>
      </p:sp>
      <p:sp>
        <p:nvSpPr>
          <p:cNvPr id="252936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14400" y="3200400"/>
            <a:ext cx="3429000" cy="1066800"/>
          </a:xfrm>
          <a:prstGeom prst="actionButtonBlank">
            <a:avLst/>
          </a:prstGeom>
          <a:solidFill>
            <a:schemeClr val="accent2"/>
          </a:solidFill>
          <a:ln w="571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sq-AL" sz="3200" b="1"/>
              <a:t>antari i 30</a:t>
            </a:r>
            <a:endParaRPr lang="en-US" sz="3200" b="1"/>
          </a:p>
        </p:txBody>
      </p:sp>
      <p:sp>
        <p:nvSpPr>
          <p:cNvPr id="252937" name="Oval 9"/>
          <p:cNvSpPr>
            <a:spLocks noChangeArrowheads="1"/>
          </p:cNvSpPr>
          <p:nvPr/>
        </p:nvSpPr>
        <p:spPr bwMode="auto">
          <a:xfrm>
            <a:off x="71438" y="3200400"/>
            <a:ext cx="762000" cy="914400"/>
          </a:xfrm>
          <a:prstGeom prst="ellipse">
            <a:avLst/>
          </a:prstGeom>
          <a:solidFill>
            <a:schemeClr val="accent1"/>
          </a:solidFill>
          <a:ln w="76200" cmpd="tri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2938" name="Text Box 10"/>
          <p:cNvSpPr txBox="1">
            <a:spLocks noChangeArrowheads="1"/>
          </p:cNvSpPr>
          <p:nvPr/>
        </p:nvSpPr>
        <p:spPr bwMode="auto">
          <a:xfrm>
            <a:off x="228600" y="33528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/>
              <a:t>A</a:t>
            </a:r>
          </a:p>
        </p:txBody>
      </p:sp>
      <p:sp>
        <p:nvSpPr>
          <p:cNvPr id="252939" name="Oval 11"/>
          <p:cNvSpPr>
            <a:spLocks noChangeArrowheads="1"/>
          </p:cNvSpPr>
          <p:nvPr/>
        </p:nvSpPr>
        <p:spPr bwMode="auto">
          <a:xfrm>
            <a:off x="71438" y="4876800"/>
            <a:ext cx="762000" cy="914400"/>
          </a:xfrm>
          <a:prstGeom prst="ellipse">
            <a:avLst/>
          </a:prstGeom>
          <a:solidFill>
            <a:schemeClr val="accent1"/>
          </a:solidFill>
          <a:ln w="76200" cmpd="tri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2940" name="Text Box 12"/>
          <p:cNvSpPr txBox="1">
            <a:spLocks noChangeArrowheads="1"/>
          </p:cNvSpPr>
          <p:nvPr/>
        </p:nvSpPr>
        <p:spPr bwMode="auto">
          <a:xfrm>
            <a:off x="215900" y="5029200"/>
            <a:ext cx="6143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/>
              <a:t>B</a:t>
            </a:r>
          </a:p>
        </p:txBody>
      </p:sp>
      <p:sp>
        <p:nvSpPr>
          <p:cNvPr id="252941" name="Oval 13"/>
          <p:cNvSpPr>
            <a:spLocks noChangeArrowheads="1"/>
          </p:cNvSpPr>
          <p:nvPr/>
        </p:nvSpPr>
        <p:spPr bwMode="auto">
          <a:xfrm>
            <a:off x="4414838" y="3200400"/>
            <a:ext cx="762000" cy="914400"/>
          </a:xfrm>
          <a:prstGeom prst="ellipse">
            <a:avLst/>
          </a:prstGeom>
          <a:solidFill>
            <a:schemeClr val="accent1"/>
          </a:solidFill>
          <a:ln w="76200" cmpd="tri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2942" name="Text Box 14"/>
          <p:cNvSpPr txBox="1">
            <a:spLocks noChangeArrowheads="1"/>
          </p:cNvSpPr>
          <p:nvPr/>
        </p:nvSpPr>
        <p:spPr bwMode="auto">
          <a:xfrm>
            <a:off x="4572000" y="33528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/>
              <a:t>C</a:t>
            </a:r>
          </a:p>
        </p:txBody>
      </p:sp>
      <p:sp>
        <p:nvSpPr>
          <p:cNvPr id="252943" name="Oval 15"/>
          <p:cNvSpPr>
            <a:spLocks noChangeArrowheads="1"/>
          </p:cNvSpPr>
          <p:nvPr/>
        </p:nvSpPr>
        <p:spPr bwMode="auto">
          <a:xfrm>
            <a:off x="4491038" y="4876800"/>
            <a:ext cx="762000" cy="914400"/>
          </a:xfrm>
          <a:prstGeom prst="ellipse">
            <a:avLst/>
          </a:prstGeom>
          <a:solidFill>
            <a:schemeClr val="accent1"/>
          </a:solidFill>
          <a:ln w="76200" cmpd="tri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2944" name="Text Box 16"/>
          <p:cNvSpPr txBox="1">
            <a:spLocks noChangeArrowheads="1"/>
          </p:cNvSpPr>
          <p:nvPr/>
        </p:nvSpPr>
        <p:spPr bwMode="auto">
          <a:xfrm>
            <a:off x="4648200" y="50292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/>
              <a:t>D</a:t>
            </a:r>
          </a:p>
        </p:txBody>
      </p:sp>
      <p:sp>
        <p:nvSpPr>
          <p:cNvPr id="252945" name="AutoShape 1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848600" y="6096000"/>
            <a:ext cx="990600" cy="4572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29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/>
                                        <p:tgtEl>
                                          <p:spTgt spid="2529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indefinite"/>
                                        <p:tgtEl>
                                          <p:spTgt spid="2529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indefinite"/>
                                        <p:tgtEl>
                                          <p:spTgt spid="2529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293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529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indefinite"/>
                                        <p:tgtEl>
                                          <p:spTgt spid="2529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indefinite"/>
                                        <p:tgtEl>
                                          <p:spTgt spid="2529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indefinite"/>
                                        <p:tgtEl>
                                          <p:spTgt spid="2529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293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529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indefinite"/>
                                        <p:tgtEl>
                                          <p:spTgt spid="2529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CC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" dur="indefinite"/>
                                        <p:tgtEl>
                                          <p:spTgt spid="2529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indefinite"/>
                                        <p:tgtEl>
                                          <p:spTgt spid="2529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2935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529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indefinite"/>
                                        <p:tgtEl>
                                          <p:spTgt spid="2529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" dur="indefinite"/>
                                        <p:tgtEl>
                                          <p:spTgt spid="2529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indefinite"/>
                                        <p:tgtEl>
                                          <p:spTgt spid="2529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2936"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Ramiz</a:t>
            </a:r>
            <a:r>
              <a:rPr lang="en-US" dirty="0" smtClean="0"/>
              <a:t> </a:t>
            </a:r>
            <a:r>
              <a:rPr lang="en-US" dirty="0" err="1" smtClean="0"/>
              <a:t>Iljazi</a:t>
            </a:r>
            <a:endParaRPr lang="en-US" dirty="0"/>
          </a:p>
        </p:txBody>
      </p:sp>
      <p:sp>
        <p:nvSpPr>
          <p:cNvPr id="254978" name="AutoShape 2"/>
          <p:cNvSpPr>
            <a:spLocks noChangeArrowheads="1"/>
          </p:cNvSpPr>
          <p:nvPr/>
        </p:nvSpPr>
        <p:spPr bwMode="auto">
          <a:xfrm>
            <a:off x="304800" y="304800"/>
            <a:ext cx="8534400" cy="2667000"/>
          </a:xfrm>
          <a:prstGeom prst="roundRect">
            <a:avLst>
              <a:gd name="adj" fmla="val 16667"/>
            </a:avLst>
          </a:prstGeom>
          <a:solidFill>
            <a:srgbClr val="339933"/>
          </a:solidFill>
          <a:ln w="762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4979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458200" cy="1676400"/>
          </a:xfrm>
        </p:spPr>
        <p:txBody>
          <a:bodyPr/>
          <a:lstStyle/>
          <a:p>
            <a:pPr algn="l"/>
            <a:r>
              <a:rPr lang="sq-AL" sz="3200" b="1">
                <a:solidFill>
                  <a:srgbClr val="FFFFFF"/>
                </a:solidFill>
              </a:rPr>
              <a:t>26. Sa rrathë do të ket vizatimi me numër </a:t>
            </a:r>
            <a:br>
              <a:rPr lang="sq-AL" sz="3200" b="1">
                <a:solidFill>
                  <a:srgbClr val="FFFFFF"/>
                </a:solidFill>
              </a:rPr>
            </a:br>
            <a:r>
              <a:rPr lang="sq-AL" sz="3200" b="1">
                <a:solidFill>
                  <a:srgbClr val="FFFFFF"/>
                </a:solidFill>
              </a:rPr>
              <a:t>       rendor 14:</a:t>
            </a:r>
          </a:p>
        </p:txBody>
      </p:sp>
      <p:sp>
        <p:nvSpPr>
          <p:cNvPr id="254980" name="AutoShape 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914400" y="6056313"/>
            <a:ext cx="1066800" cy="5334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4981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06463" y="3124200"/>
            <a:ext cx="3429000" cy="1143000"/>
          </a:xfrm>
          <a:prstGeom prst="actionButtonBlank">
            <a:avLst/>
          </a:prstGeom>
          <a:solidFill>
            <a:schemeClr val="accent2"/>
          </a:solidFill>
          <a:ln w="571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sq-AL" sz="3200" b="1"/>
              <a:t>196</a:t>
            </a:r>
            <a:endParaRPr lang="en-US" sz="3200" b="1"/>
          </a:p>
        </p:txBody>
      </p:sp>
      <p:sp>
        <p:nvSpPr>
          <p:cNvPr id="254982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34000" y="4800600"/>
            <a:ext cx="3429000" cy="1066800"/>
          </a:xfrm>
          <a:prstGeom prst="actionButtonBlank">
            <a:avLst/>
          </a:prstGeom>
          <a:solidFill>
            <a:schemeClr val="accent2"/>
          </a:solidFill>
          <a:ln w="571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sq-AL" sz="3200" b="1"/>
              <a:t>144</a:t>
            </a:r>
            <a:endParaRPr lang="en-US" sz="3200" b="1"/>
          </a:p>
        </p:txBody>
      </p:sp>
      <p:sp>
        <p:nvSpPr>
          <p:cNvPr id="254983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34000" y="3200400"/>
            <a:ext cx="3429000" cy="1066800"/>
          </a:xfrm>
          <a:prstGeom prst="actionButtonBlank">
            <a:avLst/>
          </a:prstGeom>
          <a:solidFill>
            <a:schemeClr val="accent2"/>
          </a:solidFill>
          <a:ln w="571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sq-AL" sz="3200" b="1"/>
              <a:t>169</a:t>
            </a:r>
            <a:endParaRPr lang="en-US" sz="3200" b="1"/>
          </a:p>
        </p:txBody>
      </p:sp>
      <p:sp>
        <p:nvSpPr>
          <p:cNvPr id="254984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14400" y="4795838"/>
            <a:ext cx="3429000" cy="1066800"/>
          </a:xfrm>
          <a:prstGeom prst="actionButtonBlank">
            <a:avLst/>
          </a:prstGeom>
          <a:solidFill>
            <a:schemeClr val="accent2"/>
          </a:solidFill>
          <a:ln w="571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sq-AL" sz="3200" b="1"/>
              <a:t>225</a:t>
            </a:r>
            <a:endParaRPr lang="en-US" sz="3200" b="1"/>
          </a:p>
        </p:txBody>
      </p:sp>
      <p:sp>
        <p:nvSpPr>
          <p:cNvPr id="254985" name="Oval 9"/>
          <p:cNvSpPr>
            <a:spLocks noChangeArrowheads="1"/>
          </p:cNvSpPr>
          <p:nvPr/>
        </p:nvSpPr>
        <p:spPr bwMode="auto">
          <a:xfrm>
            <a:off x="71438" y="3200400"/>
            <a:ext cx="762000" cy="914400"/>
          </a:xfrm>
          <a:prstGeom prst="ellipse">
            <a:avLst/>
          </a:prstGeom>
          <a:solidFill>
            <a:schemeClr val="accent1"/>
          </a:solidFill>
          <a:ln w="76200" cmpd="tri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4986" name="Text Box 10"/>
          <p:cNvSpPr txBox="1">
            <a:spLocks noChangeArrowheads="1"/>
          </p:cNvSpPr>
          <p:nvPr/>
        </p:nvSpPr>
        <p:spPr bwMode="auto">
          <a:xfrm>
            <a:off x="228600" y="33528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/>
              <a:t>A</a:t>
            </a:r>
          </a:p>
        </p:txBody>
      </p:sp>
      <p:sp>
        <p:nvSpPr>
          <p:cNvPr id="254987" name="Oval 11"/>
          <p:cNvSpPr>
            <a:spLocks noChangeArrowheads="1"/>
          </p:cNvSpPr>
          <p:nvPr/>
        </p:nvSpPr>
        <p:spPr bwMode="auto">
          <a:xfrm>
            <a:off x="71438" y="4876800"/>
            <a:ext cx="762000" cy="914400"/>
          </a:xfrm>
          <a:prstGeom prst="ellipse">
            <a:avLst/>
          </a:prstGeom>
          <a:solidFill>
            <a:schemeClr val="accent1"/>
          </a:solidFill>
          <a:ln w="76200" cmpd="tri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4988" name="Text Box 12"/>
          <p:cNvSpPr txBox="1">
            <a:spLocks noChangeArrowheads="1"/>
          </p:cNvSpPr>
          <p:nvPr/>
        </p:nvSpPr>
        <p:spPr bwMode="auto">
          <a:xfrm>
            <a:off x="215900" y="5029200"/>
            <a:ext cx="6143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/>
              <a:t>B</a:t>
            </a:r>
          </a:p>
        </p:txBody>
      </p:sp>
      <p:sp>
        <p:nvSpPr>
          <p:cNvPr id="254989" name="Oval 13"/>
          <p:cNvSpPr>
            <a:spLocks noChangeArrowheads="1"/>
          </p:cNvSpPr>
          <p:nvPr/>
        </p:nvSpPr>
        <p:spPr bwMode="auto">
          <a:xfrm>
            <a:off x="4414838" y="3200400"/>
            <a:ext cx="762000" cy="914400"/>
          </a:xfrm>
          <a:prstGeom prst="ellipse">
            <a:avLst/>
          </a:prstGeom>
          <a:solidFill>
            <a:schemeClr val="accent1"/>
          </a:solidFill>
          <a:ln w="76200" cmpd="tri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4990" name="Text Box 14"/>
          <p:cNvSpPr txBox="1">
            <a:spLocks noChangeArrowheads="1"/>
          </p:cNvSpPr>
          <p:nvPr/>
        </p:nvSpPr>
        <p:spPr bwMode="auto">
          <a:xfrm>
            <a:off x="4572000" y="33528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/>
              <a:t>C</a:t>
            </a:r>
          </a:p>
        </p:txBody>
      </p:sp>
      <p:sp>
        <p:nvSpPr>
          <p:cNvPr id="254991" name="Oval 15"/>
          <p:cNvSpPr>
            <a:spLocks noChangeArrowheads="1"/>
          </p:cNvSpPr>
          <p:nvPr/>
        </p:nvSpPr>
        <p:spPr bwMode="auto">
          <a:xfrm>
            <a:off x="4491038" y="4876800"/>
            <a:ext cx="762000" cy="914400"/>
          </a:xfrm>
          <a:prstGeom prst="ellipse">
            <a:avLst/>
          </a:prstGeom>
          <a:solidFill>
            <a:schemeClr val="accent1"/>
          </a:solidFill>
          <a:ln w="76200" cmpd="tri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4992" name="Text Box 16"/>
          <p:cNvSpPr txBox="1">
            <a:spLocks noChangeArrowheads="1"/>
          </p:cNvSpPr>
          <p:nvPr/>
        </p:nvSpPr>
        <p:spPr bwMode="auto">
          <a:xfrm>
            <a:off x="4648200" y="50292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/>
              <a:t>D</a:t>
            </a:r>
          </a:p>
        </p:txBody>
      </p:sp>
      <p:sp>
        <p:nvSpPr>
          <p:cNvPr id="254993" name="AutoShape 1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848600" y="6096000"/>
            <a:ext cx="990600" cy="4572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54997" name="Picture 21" descr="xxxx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05200" y="838200"/>
            <a:ext cx="4343400" cy="19812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49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/>
                                        <p:tgtEl>
                                          <p:spTgt spid="2549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indefinite"/>
                                        <p:tgtEl>
                                          <p:spTgt spid="2549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indefinite"/>
                                        <p:tgtEl>
                                          <p:spTgt spid="2549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498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549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indefinite"/>
                                        <p:tgtEl>
                                          <p:spTgt spid="2549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indefinite"/>
                                        <p:tgtEl>
                                          <p:spTgt spid="2549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indefinite"/>
                                        <p:tgtEl>
                                          <p:spTgt spid="2549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498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549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indefinite"/>
                                        <p:tgtEl>
                                          <p:spTgt spid="2549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CC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" dur="indefinite"/>
                                        <p:tgtEl>
                                          <p:spTgt spid="2549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indefinite"/>
                                        <p:tgtEl>
                                          <p:spTgt spid="2549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4983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549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indefinite"/>
                                        <p:tgtEl>
                                          <p:spTgt spid="2549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" dur="indefinite"/>
                                        <p:tgtEl>
                                          <p:spTgt spid="2549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indefinite"/>
                                        <p:tgtEl>
                                          <p:spTgt spid="2549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4984"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Ramiz</a:t>
            </a:r>
            <a:r>
              <a:rPr lang="en-US" dirty="0" smtClean="0"/>
              <a:t> </a:t>
            </a:r>
            <a:r>
              <a:rPr lang="en-US" dirty="0" err="1" smtClean="0"/>
              <a:t>Iljazi</a:t>
            </a:r>
            <a:endParaRPr lang="en-US" dirty="0"/>
          </a:p>
        </p:txBody>
      </p:sp>
      <p:sp>
        <p:nvSpPr>
          <p:cNvPr id="257026" name="AutoShape 2"/>
          <p:cNvSpPr>
            <a:spLocks noChangeArrowheads="1"/>
          </p:cNvSpPr>
          <p:nvPr/>
        </p:nvSpPr>
        <p:spPr bwMode="auto">
          <a:xfrm>
            <a:off x="304800" y="34925"/>
            <a:ext cx="8534400" cy="2971800"/>
          </a:xfrm>
          <a:prstGeom prst="roundRect">
            <a:avLst>
              <a:gd name="adj" fmla="val 16667"/>
            </a:avLst>
          </a:prstGeom>
          <a:solidFill>
            <a:srgbClr val="339933"/>
          </a:solidFill>
          <a:ln w="762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7028" name="AutoShape 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914400" y="6056313"/>
            <a:ext cx="1066800" cy="5334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7029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34000" y="3124200"/>
            <a:ext cx="3429000" cy="1143000"/>
          </a:xfrm>
          <a:prstGeom prst="actionButtonBlank">
            <a:avLst/>
          </a:prstGeom>
          <a:solidFill>
            <a:schemeClr val="accent2"/>
          </a:solidFill>
          <a:ln w="571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sq-AL" sz="3200" b="1"/>
              <a:t>34</a:t>
            </a:r>
            <a:endParaRPr lang="en-US" sz="3200" b="1"/>
          </a:p>
        </p:txBody>
      </p:sp>
      <p:sp>
        <p:nvSpPr>
          <p:cNvPr id="257030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14400" y="4800600"/>
            <a:ext cx="3429000" cy="1066800"/>
          </a:xfrm>
          <a:prstGeom prst="actionButtonBlank">
            <a:avLst/>
          </a:prstGeom>
          <a:solidFill>
            <a:schemeClr val="accent2"/>
          </a:solidFill>
          <a:ln w="571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sq-AL" sz="3200" b="1"/>
              <a:t>62</a:t>
            </a:r>
            <a:endParaRPr lang="en-US" sz="3200" b="1"/>
          </a:p>
        </p:txBody>
      </p:sp>
      <p:sp>
        <p:nvSpPr>
          <p:cNvPr id="257031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14400" y="3200400"/>
            <a:ext cx="3429000" cy="1066800"/>
          </a:xfrm>
          <a:prstGeom prst="actionButtonBlank">
            <a:avLst/>
          </a:prstGeom>
          <a:solidFill>
            <a:schemeClr val="accent2"/>
          </a:solidFill>
          <a:ln w="571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sq-AL" sz="3200" b="1"/>
              <a:t>32</a:t>
            </a:r>
            <a:endParaRPr lang="en-US" sz="3200" b="1"/>
          </a:p>
        </p:txBody>
      </p:sp>
      <p:sp>
        <p:nvSpPr>
          <p:cNvPr id="257032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34000" y="4800600"/>
            <a:ext cx="3429000" cy="1066800"/>
          </a:xfrm>
          <a:prstGeom prst="actionButtonBlank">
            <a:avLst/>
          </a:prstGeom>
          <a:solidFill>
            <a:schemeClr val="accent2"/>
          </a:solidFill>
          <a:ln w="571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sq-AL" sz="3200" b="1"/>
              <a:t>64</a:t>
            </a:r>
            <a:endParaRPr lang="en-US" sz="3200" b="1"/>
          </a:p>
        </p:txBody>
      </p:sp>
      <p:sp>
        <p:nvSpPr>
          <p:cNvPr id="257033" name="Oval 9"/>
          <p:cNvSpPr>
            <a:spLocks noChangeArrowheads="1"/>
          </p:cNvSpPr>
          <p:nvPr/>
        </p:nvSpPr>
        <p:spPr bwMode="auto">
          <a:xfrm>
            <a:off x="71438" y="3200400"/>
            <a:ext cx="762000" cy="914400"/>
          </a:xfrm>
          <a:prstGeom prst="ellipse">
            <a:avLst/>
          </a:prstGeom>
          <a:solidFill>
            <a:schemeClr val="accent1"/>
          </a:solidFill>
          <a:ln w="76200" cmpd="tri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7034" name="Text Box 10"/>
          <p:cNvSpPr txBox="1">
            <a:spLocks noChangeArrowheads="1"/>
          </p:cNvSpPr>
          <p:nvPr/>
        </p:nvSpPr>
        <p:spPr bwMode="auto">
          <a:xfrm>
            <a:off x="228600" y="33528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/>
              <a:t>A</a:t>
            </a:r>
          </a:p>
        </p:txBody>
      </p:sp>
      <p:sp>
        <p:nvSpPr>
          <p:cNvPr id="257035" name="Oval 11"/>
          <p:cNvSpPr>
            <a:spLocks noChangeArrowheads="1"/>
          </p:cNvSpPr>
          <p:nvPr/>
        </p:nvSpPr>
        <p:spPr bwMode="auto">
          <a:xfrm>
            <a:off x="71438" y="4876800"/>
            <a:ext cx="762000" cy="914400"/>
          </a:xfrm>
          <a:prstGeom prst="ellipse">
            <a:avLst/>
          </a:prstGeom>
          <a:solidFill>
            <a:schemeClr val="accent1"/>
          </a:solidFill>
          <a:ln w="76200" cmpd="tri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7036" name="Text Box 12"/>
          <p:cNvSpPr txBox="1">
            <a:spLocks noChangeArrowheads="1"/>
          </p:cNvSpPr>
          <p:nvPr/>
        </p:nvSpPr>
        <p:spPr bwMode="auto">
          <a:xfrm>
            <a:off x="215900" y="5029200"/>
            <a:ext cx="6143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/>
              <a:t>B</a:t>
            </a:r>
          </a:p>
        </p:txBody>
      </p:sp>
      <p:sp>
        <p:nvSpPr>
          <p:cNvPr id="257037" name="Oval 13"/>
          <p:cNvSpPr>
            <a:spLocks noChangeArrowheads="1"/>
          </p:cNvSpPr>
          <p:nvPr/>
        </p:nvSpPr>
        <p:spPr bwMode="auto">
          <a:xfrm>
            <a:off x="4414838" y="3200400"/>
            <a:ext cx="762000" cy="914400"/>
          </a:xfrm>
          <a:prstGeom prst="ellipse">
            <a:avLst/>
          </a:prstGeom>
          <a:solidFill>
            <a:schemeClr val="accent1"/>
          </a:solidFill>
          <a:ln w="76200" cmpd="tri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7038" name="Text Box 14"/>
          <p:cNvSpPr txBox="1">
            <a:spLocks noChangeArrowheads="1"/>
          </p:cNvSpPr>
          <p:nvPr/>
        </p:nvSpPr>
        <p:spPr bwMode="auto">
          <a:xfrm>
            <a:off x="4572000" y="33528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/>
              <a:t>C</a:t>
            </a:r>
          </a:p>
        </p:txBody>
      </p:sp>
      <p:sp>
        <p:nvSpPr>
          <p:cNvPr id="257039" name="Oval 15"/>
          <p:cNvSpPr>
            <a:spLocks noChangeArrowheads="1"/>
          </p:cNvSpPr>
          <p:nvPr/>
        </p:nvSpPr>
        <p:spPr bwMode="auto">
          <a:xfrm>
            <a:off x="4491038" y="4876800"/>
            <a:ext cx="762000" cy="914400"/>
          </a:xfrm>
          <a:prstGeom prst="ellipse">
            <a:avLst/>
          </a:prstGeom>
          <a:solidFill>
            <a:schemeClr val="accent1"/>
          </a:solidFill>
          <a:ln w="76200" cmpd="tri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7040" name="Text Box 16"/>
          <p:cNvSpPr txBox="1">
            <a:spLocks noChangeArrowheads="1"/>
          </p:cNvSpPr>
          <p:nvPr/>
        </p:nvSpPr>
        <p:spPr bwMode="auto">
          <a:xfrm>
            <a:off x="4648200" y="50292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/>
              <a:t>D</a:t>
            </a:r>
          </a:p>
        </p:txBody>
      </p:sp>
      <p:sp>
        <p:nvSpPr>
          <p:cNvPr id="257041" name="AutoShape 1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848600" y="6096000"/>
            <a:ext cx="990600" cy="4572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57046" name="Picture 22" descr="hhhhh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95400" y="1905000"/>
            <a:ext cx="5791200" cy="1066800"/>
          </a:xfrm>
          <a:prstGeom prst="rect">
            <a:avLst/>
          </a:prstGeom>
          <a:noFill/>
        </p:spPr>
      </p:pic>
      <p:sp>
        <p:nvSpPr>
          <p:cNvPr id="257027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458200" cy="1676400"/>
          </a:xfrm>
        </p:spPr>
        <p:txBody>
          <a:bodyPr/>
          <a:lstStyle/>
          <a:p>
            <a:pPr algn="l"/>
            <a:r>
              <a:rPr lang="sq-AL" sz="3200" b="1">
                <a:solidFill>
                  <a:srgbClr val="FFFFFF"/>
                </a:solidFill>
              </a:rPr>
              <a:t>27. </a:t>
            </a:r>
            <a:r>
              <a:rPr lang="sq-AL" sz="3200" b="1"/>
              <a:t>Karriket janë radhitur për rreth </a:t>
            </a:r>
            <a:br>
              <a:rPr lang="sq-AL" sz="3200" b="1"/>
            </a:br>
            <a:r>
              <a:rPr lang="sq-AL" sz="3200" b="1"/>
              <a:t>      tavolinës si që është paraqitur në </a:t>
            </a:r>
            <a:br>
              <a:rPr lang="sq-AL" sz="3200" b="1"/>
            </a:br>
            <a:r>
              <a:rPr lang="sq-AL" sz="3200" b="1"/>
              <a:t>      vizatim. Cakto numrin e karrikeve në </a:t>
            </a:r>
            <a:br>
              <a:rPr lang="sq-AL" sz="3200" b="1"/>
            </a:br>
            <a:r>
              <a:rPr lang="sq-AL" sz="3200" b="1"/>
              <a:t>      </a:t>
            </a:r>
            <a:r>
              <a:rPr lang="en-US" sz="3200" b="1"/>
              <a:t>15</a:t>
            </a:r>
            <a:r>
              <a:rPr lang="sq-AL" sz="3200" b="1"/>
              <a:t>-</a:t>
            </a:r>
            <a:r>
              <a:rPr lang="en-US" sz="3200" b="1"/>
              <a:t>t</a:t>
            </a:r>
            <a:r>
              <a:rPr lang="sq-AL" sz="3200" b="1"/>
              <a:t>ë tavolina?</a:t>
            </a:r>
            <a:r>
              <a:rPr lang="en-US" sz="3200" b="1"/>
              <a:t/>
            </a:r>
            <a:br>
              <a:rPr lang="en-US" sz="3200" b="1"/>
            </a:br>
            <a:endParaRPr lang="sq-AL" sz="3200" b="1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70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/>
                                        <p:tgtEl>
                                          <p:spTgt spid="2570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indefinite"/>
                                        <p:tgtEl>
                                          <p:spTgt spid="2570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indefinite"/>
                                        <p:tgtEl>
                                          <p:spTgt spid="2570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029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570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indefinite"/>
                                        <p:tgtEl>
                                          <p:spTgt spid="2570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indefinite"/>
                                        <p:tgtEl>
                                          <p:spTgt spid="2570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indefinite"/>
                                        <p:tgtEl>
                                          <p:spTgt spid="2570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03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570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indefinite"/>
                                        <p:tgtEl>
                                          <p:spTgt spid="2570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CC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" dur="indefinite"/>
                                        <p:tgtEl>
                                          <p:spTgt spid="2570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indefinite"/>
                                        <p:tgtEl>
                                          <p:spTgt spid="2570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03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570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indefinite"/>
                                        <p:tgtEl>
                                          <p:spTgt spid="2570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" dur="indefinite"/>
                                        <p:tgtEl>
                                          <p:spTgt spid="2570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indefinite"/>
                                        <p:tgtEl>
                                          <p:spTgt spid="2570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032"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Ramiz</a:t>
            </a:r>
            <a:r>
              <a:rPr lang="en-US" dirty="0" smtClean="0"/>
              <a:t> </a:t>
            </a:r>
            <a:r>
              <a:rPr lang="en-US" dirty="0" err="1" smtClean="0"/>
              <a:t>Iljazi</a:t>
            </a:r>
            <a:endParaRPr lang="en-US" dirty="0"/>
          </a:p>
        </p:txBody>
      </p:sp>
      <p:sp>
        <p:nvSpPr>
          <p:cNvPr id="259074" name="AutoShape 2"/>
          <p:cNvSpPr>
            <a:spLocks noChangeArrowheads="1"/>
          </p:cNvSpPr>
          <p:nvPr/>
        </p:nvSpPr>
        <p:spPr bwMode="auto">
          <a:xfrm>
            <a:off x="304800" y="304800"/>
            <a:ext cx="8534400" cy="1600200"/>
          </a:xfrm>
          <a:prstGeom prst="roundRect">
            <a:avLst>
              <a:gd name="adj" fmla="val 16667"/>
            </a:avLst>
          </a:prstGeom>
          <a:solidFill>
            <a:srgbClr val="339933"/>
          </a:solidFill>
          <a:ln w="762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9075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458200" cy="1676400"/>
          </a:xfrm>
        </p:spPr>
        <p:txBody>
          <a:bodyPr/>
          <a:lstStyle/>
          <a:p>
            <a:pPr algn="l"/>
            <a:r>
              <a:rPr lang="sq-AL" sz="3200" b="1">
                <a:solidFill>
                  <a:srgbClr val="FFFFFF"/>
                </a:solidFill>
              </a:rPr>
              <a:t>28. </a:t>
            </a:r>
            <a:r>
              <a:rPr lang="sq-AL" sz="3200" b="1"/>
              <a:t>Nëse termometri tregon nxëhtësin prej   </a:t>
            </a:r>
            <a:br>
              <a:rPr lang="sq-AL" sz="3200" b="1"/>
            </a:br>
            <a:r>
              <a:rPr lang="sq-AL" sz="3200" b="1"/>
              <a:t>      7</a:t>
            </a:r>
            <a:r>
              <a:rPr lang="sq-AL" sz="3200" b="1" baseline="30000"/>
              <a:t>0</a:t>
            </a:r>
            <a:r>
              <a:rPr lang="sq-AL" sz="3200" b="1"/>
              <a:t>C, atëher  sa Faranhajt do të tregon </a:t>
            </a:r>
            <a:br>
              <a:rPr lang="sq-AL" sz="3200" b="1"/>
            </a:br>
            <a:r>
              <a:rPr lang="sq-AL" sz="3200" b="1"/>
              <a:t>      termometri për të njejtën nxëhtësi</a:t>
            </a:r>
            <a:r>
              <a:rPr lang="en-US" sz="3200" b="1"/>
              <a:t>?</a:t>
            </a:r>
            <a:br>
              <a:rPr lang="en-US" sz="3200" b="1"/>
            </a:br>
            <a:r>
              <a:rPr lang="sq-AL" sz="3200" b="1">
                <a:solidFill>
                  <a:srgbClr val="FFFFFF"/>
                </a:solidFill>
              </a:rPr>
              <a:t>:</a:t>
            </a:r>
          </a:p>
        </p:txBody>
      </p:sp>
      <p:sp>
        <p:nvSpPr>
          <p:cNvPr id="259076" name="AutoShape 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914400" y="6056313"/>
            <a:ext cx="1066800" cy="5334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9077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06463" y="3124200"/>
            <a:ext cx="3429000" cy="1143000"/>
          </a:xfrm>
          <a:prstGeom prst="actionButtonBlank">
            <a:avLst/>
          </a:prstGeom>
          <a:solidFill>
            <a:schemeClr val="accent2"/>
          </a:solidFill>
          <a:ln w="571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200" b="1"/>
              <a:t>33,5</a:t>
            </a:r>
            <a:r>
              <a:rPr lang="en-US" sz="3200" b="1" baseline="30000"/>
              <a:t>0</a:t>
            </a:r>
            <a:r>
              <a:rPr lang="en-US" sz="3200" b="1"/>
              <a:t>F</a:t>
            </a:r>
          </a:p>
        </p:txBody>
      </p:sp>
      <p:sp>
        <p:nvSpPr>
          <p:cNvPr id="259078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34000" y="4800600"/>
            <a:ext cx="3429000" cy="1066800"/>
          </a:xfrm>
          <a:prstGeom prst="actionButtonBlank">
            <a:avLst/>
          </a:prstGeom>
          <a:solidFill>
            <a:schemeClr val="accent2"/>
          </a:solidFill>
          <a:ln w="571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200" b="1"/>
              <a:t>35,5</a:t>
            </a:r>
            <a:r>
              <a:rPr lang="en-US" sz="3200" b="1" baseline="30000"/>
              <a:t>0</a:t>
            </a:r>
            <a:r>
              <a:rPr lang="en-US" sz="3200" b="1"/>
              <a:t>F</a:t>
            </a:r>
          </a:p>
        </p:txBody>
      </p:sp>
      <p:sp>
        <p:nvSpPr>
          <p:cNvPr id="259079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34000" y="3200400"/>
            <a:ext cx="3429000" cy="1066800"/>
          </a:xfrm>
          <a:prstGeom prst="actionButtonBlank">
            <a:avLst/>
          </a:prstGeom>
          <a:solidFill>
            <a:schemeClr val="accent2"/>
          </a:solidFill>
          <a:ln w="571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200" b="1"/>
              <a:t>44,6</a:t>
            </a:r>
            <a:r>
              <a:rPr lang="en-US" sz="3200" b="1" baseline="30000"/>
              <a:t>0</a:t>
            </a:r>
            <a:r>
              <a:rPr lang="en-US" sz="3200" b="1"/>
              <a:t>F</a:t>
            </a:r>
          </a:p>
        </p:txBody>
      </p:sp>
      <p:sp>
        <p:nvSpPr>
          <p:cNvPr id="259080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14400" y="4795838"/>
            <a:ext cx="3429000" cy="1066800"/>
          </a:xfrm>
          <a:prstGeom prst="actionButtonBlank">
            <a:avLst/>
          </a:prstGeom>
          <a:solidFill>
            <a:schemeClr val="accent2"/>
          </a:solidFill>
          <a:ln w="571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200" b="1"/>
              <a:t>14,6</a:t>
            </a:r>
            <a:r>
              <a:rPr lang="en-US" sz="3200" b="1" baseline="30000"/>
              <a:t>0</a:t>
            </a:r>
            <a:r>
              <a:rPr lang="en-US" sz="3200" b="1"/>
              <a:t>F</a:t>
            </a:r>
          </a:p>
        </p:txBody>
      </p:sp>
      <p:sp>
        <p:nvSpPr>
          <p:cNvPr id="259081" name="Oval 9"/>
          <p:cNvSpPr>
            <a:spLocks noChangeArrowheads="1"/>
          </p:cNvSpPr>
          <p:nvPr/>
        </p:nvSpPr>
        <p:spPr bwMode="auto">
          <a:xfrm>
            <a:off x="71438" y="3200400"/>
            <a:ext cx="762000" cy="914400"/>
          </a:xfrm>
          <a:prstGeom prst="ellipse">
            <a:avLst/>
          </a:prstGeom>
          <a:solidFill>
            <a:schemeClr val="accent1"/>
          </a:solidFill>
          <a:ln w="76200" cmpd="tri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9082" name="Text Box 10"/>
          <p:cNvSpPr txBox="1">
            <a:spLocks noChangeArrowheads="1"/>
          </p:cNvSpPr>
          <p:nvPr/>
        </p:nvSpPr>
        <p:spPr bwMode="auto">
          <a:xfrm>
            <a:off x="228600" y="33528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/>
              <a:t>A</a:t>
            </a:r>
          </a:p>
        </p:txBody>
      </p:sp>
      <p:sp>
        <p:nvSpPr>
          <p:cNvPr id="259083" name="Oval 11"/>
          <p:cNvSpPr>
            <a:spLocks noChangeArrowheads="1"/>
          </p:cNvSpPr>
          <p:nvPr/>
        </p:nvSpPr>
        <p:spPr bwMode="auto">
          <a:xfrm>
            <a:off x="71438" y="4876800"/>
            <a:ext cx="762000" cy="914400"/>
          </a:xfrm>
          <a:prstGeom prst="ellipse">
            <a:avLst/>
          </a:prstGeom>
          <a:solidFill>
            <a:schemeClr val="accent1"/>
          </a:solidFill>
          <a:ln w="76200" cmpd="tri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9084" name="Text Box 12"/>
          <p:cNvSpPr txBox="1">
            <a:spLocks noChangeArrowheads="1"/>
          </p:cNvSpPr>
          <p:nvPr/>
        </p:nvSpPr>
        <p:spPr bwMode="auto">
          <a:xfrm>
            <a:off x="215900" y="5029200"/>
            <a:ext cx="6143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/>
              <a:t>B</a:t>
            </a:r>
          </a:p>
        </p:txBody>
      </p:sp>
      <p:sp>
        <p:nvSpPr>
          <p:cNvPr id="259085" name="Oval 13"/>
          <p:cNvSpPr>
            <a:spLocks noChangeArrowheads="1"/>
          </p:cNvSpPr>
          <p:nvPr/>
        </p:nvSpPr>
        <p:spPr bwMode="auto">
          <a:xfrm>
            <a:off x="4414838" y="3200400"/>
            <a:ext cx="762000" cy="914400"/>
          </a:xfrm>
          <a:prstGeom prst="ellipse">
            <a:avLst/>
          </a:prstGeom>
          <a:solidFill>
            <a:schemeClr val="accent1"/>
          </a:solidFill>
          <a:ln w="76200" cmpd="tri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9086" name="Text Box 14"/>
          <p:cNvSpPr txBox="1">
            <a:spLocks noChangeArrowheads="1"/>
          </p:cNvSpPr>
          <p:nvPr/>
        </p:nvSpPr>
        <p:spPr bwMode="auto">
          <a:xfrm>
            <a:off x="4572000" y="33528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/>
              <a:t>C</a:t>
            </a:r>
          </a:p>
        </p:txBody>
      </p:sp>
      <p:sp>
        <p:nvSpPr>
          <p:cNvPr id="259087" name="Oval 15"/>
          <p:cNvSpPr>
            <a:spLocks noChangeArrowheads="1"/>
          </p:cNvSpPr>
          <p:nvPr/>
        </p:nvSpPr>
        <p:spPr bwMode="auto">
          <a:xfrm>
            <a:off x="4491038" y="4876800"/>
            <a:ext cx="762000" cy="914400"/>
          </a:xfrm>
          <a:prstGeom prst="ellipse">
            <a:avLst/>
          </a:prstGeom>
          <a:solidFill>
            <a:schemeClr val="accent1"/>
          </a:solidFill>
          <a:ln w="76200" cmpd="tri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9088" name="Text Box 16"/>
          <p:cNvSpPr txBox="1">
            <a:spLocks noChangeArrowheads="1"/>
          </p:cNvSpPr>
          <p:nvPr/>
        </p:nvSpPr>
        <p:spPr bwMode="auto">
          <a:xfrm>
            <a:off x="4648200" y="50292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/>
              <a:t>D</a:t>
            </a:r>
          </a:p>
        </p:txBody>
      </p:sp>
      <p:sp>
        <p:nvSpPr>
          <p:cNvPr id="259089" name="AutoShape 1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848600" y="6096000"/>
            <a:ext cx="990600" cy="4572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90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/>
                                        <p:tgtEl>
                                          <p:spTgt spid="2590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indefinite"/>
                                        <p:tgtEl>
                                          <p:spTgt spid="2590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indefinite"/>
                                        <p:tgtEl>
                                          <p:spTgt spid="2590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907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590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indefinite"/>
                                        <p:tgtEl>
                                          <p:spTgt spid="2590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indefinite"/>
                                        <p:tgtEl>
                                          <p:spTgt spid="2590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indefinite"/>
                                        <p:tgtEl>
                                          <p:spTgt spid="2590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9078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590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indefinite"/>
                                        <p:tgtEl>
                                          <p:spTgt spid="2590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CC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" dur="indefinite"/>
                                        <p:tgtEl>
                                          <p:spTgt spid="2590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indefinite"/>
                                        <p:tgtEl>
                                          <p:spTgt spid="2590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907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590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indefinite"/>
                                        <p:tgtEl>
                                          <p:spTgt spid="2590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" dur="indefinite"/>
                                        <p:tgtEl>
                                          <p:spTgt spid="2590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indefinite"/>
                                        <p:tgtEl>
                                          <p:spTgt spid="2590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9080"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Ramiz</a:t>
            </a:r>
            <a:r>
              <a:rPr lang="en-US" dirty="0" smtClean="0"/>
              <a:t> </a:t>
            </a:r>
            <a:r>
              <a:rPr lang="en-US" dirty="0" err="1" smtClean="0"/>
              <a:t>Iljazi</a:t>
            </a:r>
            <a:endParaRPr lang="en-US" dirty="0"/>
          </a:p>
        </p:txBody>
      </p:sp>
      <p:sp>
        <p:nvSpPr>
          <p:cNvPr id="266242" name="AutoShape 2"/>
          <p:cNvSpPr>
            <a:spLocks noChangeArrowheads="1"/>
          </p:cNvSpPr>
          <p:nvPr/>
        </p:nvSpPr>
        <p:spPr bwMode="auto">
          <a:xfrm>
            <a:off x="304800" y="304800"/>
            <a:ext cx="8534400" cy="1600200"/>
          </a:xfrm>
          <a:prstGeom prst="roundRect">
            <a:avLst>
              <a:gd name="adj" fmla="val 16667"/>
            </a:avLst>
          </a:prstGeom>
          <a:solidFill>
            <a:srgbClr val="339933"/>
          </a:solidFill>
          <a:ln w="762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458200" cy="1676400"/>
          </a:xfrm>
        </p:spPr>
        <p:txBody>
          <a:bodyPr/>
          <a:lstStyle/>
          <a:p>
            <a:pPr algn="l"/>
            <a:r>
              <a:rPr lang="sq-AL" sz="3200" b="1">
                <a:solidFill>
                  <a:srgbClr val="FFFFFF"/>
                </a:solidFill>
              </a:rPr>
              <a:t>29. </a:t>
            </a:r>
            <a:r>
              <a:rPr lang="sq-AL" sz="3200" b="1"/>
              <a:t>Njesia matëse e temperaturës prej  </a:t>
            </a:r>
            <a:br>
              <a:rPr lang="sq-AL" sz="3200" b="1"/>
            </a:br>
            <a:r>
              <a:rPr lang="sq-AL" sz="3200" b="1"/>
              <a:t>      1,8</a:t>
            </a:r>
            <a:r>
              <a:rPr lang="sq-AL" sz="3200" b="1" baseline="30000"/>
              <a:t>0</a:t>
            </a:r>
            <a:r>
              <a:rPr lang="sq-AL" sz="3200" b="1"/>
              <a:t>F , me sa shkallë të Celsiusit është  </a:t>
            </a:r>
            <a:br>
              <a:rPr lang="sq-AL" sz="3200" b="1"/>
            </a:br>
            <a:r>
              <a:rPr lang="sq-AL" sz="3200" b="1"/>
              <a:t>      e barabart ?</a:t>
            </a:r>
          </a:p>
        </p:txBody>
      </p:sp>
      <p:sp>
        <p:nvSpPr>
          <p:cNvPr id="266244" name="AutoShape 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914400" y="6056313"/>
            <a:ext cx="1066800" cy="5334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245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14400" y="4727575"/>
            <a:ext cx="3429000" cy="1143000"/>
          </a:xfrm>
          <a:prstGeom prst="actionButtonBlank">
            <a:avLst/>
          </a:prstGeom>
          <a:solidFill>
            <a:schemeClr val="accent2"/>
          </a:solidFill>
          <a:ln w="571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200" b="1"/>
              <a:t>1,8</a:t>
            </a:r>
            <a:r>
              <a:rPr lang="en-US" sz="3200" b="1" baseline="30000"/>
              <a:t>0</a:t>
            </a:r>
            <a:r>
              <a:rPr lang="en-US" sz="3200" b="1"/>
              <a:t>C</a:t>
            </a:r>
          </a:p>
        </p:txBody>
      </p:sp>
      <p:sp>
        <p:nvSpPr>
          <p:cNvPr id="266246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34000" y="3201988"/>
            <a:ext cx="3429000" cy="1066800"/>
          </a:xfrm>
          <a:prstGeom prst="actionButtonBlank">
            <a:avLst/>
          </a:prstGeom>
          <a:solidFill>
            <a:schemeClr val="accent2"/>
          </a:solidFill>
          <a:ln w="571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200" b="1"/>
              <a:t>0,9</a:t>
            </a:r>
            <a:r>
              <a:rPr lang="en-US" sz="3200" b="1" baseline="30000"/>
              <a:t>0</a:t>
            </a:r>
            <a:r>
              <a:rPr lang="en-US" sz="3200" b="1"/>
              <a:t>C</a:t>
            </a:r>
          </a:p>
        </p:txBody>
      </p:sp>
      <p:sp>
        <p:nvSpPr>
          <p:cNvPr id="266247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14400" y="3200400"/>
            <a:ext cx="3429000" cy="1066800"/>
          </a:xfrm>
          <a:prstGeom prst="actionButtonBlank">
            <a:avLst/>
          </a:prstGeom>
          <a:solidFill>
            <a:schemeClr val="accent2"/>
          </a:solidFill>
          <a:ln w="571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200" b="1"/>
              <a:t>1</a:t>
            </a:r>
            <a:r>
              <a:rPr lang="en-US" sz="3200" b="1" baseline="30000"/>
              <a:t>0</a:t>
            </a:r>
            <a:r>
              <a:rPr lang="en-US" sz="3200" b="1"/>
              <a:t>C</a:t>
            </a:r>
          </a:p>
        </p:txBody>
      </p:sp>
      <p:sp>
        <p:nvSpPr>
          <p:cNvPr id="266248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34000" y="4800600"/>
            <a:ext cx="3429000" cy="1066800"/>
          </a:xfrm>
          <a:prstGeom prst="actionButtonBlank">
            <a:avLst/>
          </a:prstGeom>
          <a:solidFill>
            <a:schemeClr val="accent2"/>
          </a:solidFill>
          <a:ln w="571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200" b="1"/>
              <a:t>32</a:t>
            </a:r>
            <a:r>
              <a:rPr lang="en-US" sz="3200" b="1" baseline="30000"/>
              <a:t>0</a:t>
            </a:r>
            <a:r>
              <a:rPr lang="en-US" sz="3200" b="1"/>
              <a:t>C</a:t>
            </a:r>
          </a:p>
        </p:txBody>
      </p:sp>
      <p:sp>
        <p:nvSpPr>
          <p:cNvPr id="266249" name="Oval 9"/>
          <p:cNvSpPr>
            <a:spLocks noChangeArrowheads="1"/>
          </p:cNvSpPr>
          <p:nvPr/>
        </p:nvSpPr>
        <p:spPr bwMode="auto">
          <a:xfrm>
            <a:off x="71438" y="3200400"/>
            <a:ext cx="762000" cy="914400"/>
          </a:xfrm>
          <a:prstGeom prst="ellipse">
            <a:avLst/>
          </a:prstGeom>
          <a:solidFill>
            <a:schemeClr val="accent1"/>
          </a:solidFill>
          <a:ln w="76200" cmpd="tri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250" name="Text Box 10"/>
          <p:cNvSpPr txBox="1">
            <a:spLocks noChangeArrowheads="1"/>
          </p:cNvSpPr>
          <p:nvPr/>
        </p:nvSpPr>
        <p:spPr bwMode="auto">
          <a:xfrm>
            <a:off x="228600" y="33528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/>
              <a:t>A</a:t>
            </a:r>
          </a:p>
        </p:txBody>
      </p:sp>
      <p:sp>
        <p:nvSpPr>
          <p:cNvPr id="266251" name="Oval 11"/>
          <p:cNvSpPr>
            <a:spLocks noChangeArrowheads="1"/>
          </p:cNvSpPr>
          <p:nvPr/>
        </p:nvSpPr>
        <p:spPr bwMode="auto">
          <a:xfrm>
            <a:off x="71438" y="4876800"/>
            <a:ext cx="762000" cy="914400"/>
          </a:xfrm>
          <a:prstGeom prst="ellipse">
            <a:avLst/>
          </a:prstGeom>
          <a:solidFill>
            <a:schemeClr val="accent1"/>
          </a:solidFill>
          <a:ln w="76200" cmpd="tri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252" name="Text Box 12"/>
          <p:cNvSpPr txBox="1">
            <a:spLocks noChangeArrowheads="1"/>
          </p:cNvSpPr>
          <p:nvPr/>
        </p:nvSpPr>
        <p:spPr bwMode="auto">
          <a:xfrm>
            <a:off x="215900" y="5029200"/>
            <a:ext cx="6143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/>
              <a:t>B</a:t>
            </a:r>
          </a:p>
        </p:txBody>
      </p:sp>
      <p:sp>
        <p:nvSpPr>
          <p:cNvPr id="266253" name="Oval 13"/>
          <p:cNvSpPr>
            <a:spLocks noChangeArrowheads="1"/>
          </p:cNvSpPr>
          <p:nvPr/>
        </p:nvSpPr>
        <p:spPr bwMode="auto">
          <a:xfrm>
            <a:off x="4414838" y="3200400"/>
            <a:ext cx="762000" cy="914400"/>
          </a:xfrm>
          <a:prstGeom prst="ellipse">
            <a:avLst/>
          </a:prstGeom>
          <a:solidFill>
            <a:schemeClr val="accent1"/>
          </a:solidFill>
          <a:ln w="76200" cmpd="tri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254" name="Text Box 14"/>
          <p:cNvSpPr txBox="1">
            <a:spLocks noChangeArrowheads="1"/>
          </p:cNvSpPr>
          <p:nvPr/>
        </p:nvSpPr>
        <p:spPr bwMode="auto">
          <a:xfrm>
            <a:off x="4572000" y="33528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/>
              <a:t>C</a:t>
            </a:r>
          </a:p>
        </p:txBody>
      </p:sp>
      <p:sp>
        <p:nvSpPr>
          <p:cNvPr id="266255" name="Oval 15"/>
          <p:cNvSpPr>
            <a:spLocks noChangeArrowheads="1"/>
          </p:cNvSpPr>
          <p:nvPr/>
        </p:nvSpPr>
        <p:spPr bwMode="auto">
          <a:xfrm>
            <a:off x="4491038" y="4876800"/>
            <a:ext cx="762000" cy="914400"/>
          </a:xfrm>
          <a:prstGeom prst="ellipse">
            <a:avLst/>
          </a:prstGeom>
          <a:solidFill>
            <a:schemeClr val="accent1"/>
          </a:solidFill>
          <a:ln w="76200" cmpd="tri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256" name="Text Box 16"/>
          <p:cNvSpPr txBox="1">
            <a:spLocks noChangeArrowheads="1"/>
          </p:cNvSpPr>
          <p:nvPr/>
        </p:nvSpPr>
        <p:spPr bwMode="auto">
          <a:xfrm>
            <a:off x="4648200" y="50292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/>
              <a:t>D</a:t>
            </a:r>
          </a:p>
        </p:txBody>
      </p:sp>
      <p:sp>
        <p:nvSpPr>
          <p:cNvPr id="266257" name="AutoShape 1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848600" y="6096000"/>
            <a:ext cx="990600" cy="4572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662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/>
                                        <p:tgtEl>
                                          <p:spTgt spid="2662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indefinite"/>
                                        <p:tgtEl>
                                          <p:spTgt spid="2662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indefinite"/>
                                        <p:tgtEl>
                                          <p:spTgt spid="2662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624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662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indefinite"/>
                                        <p:tgtEl>
                                          <p:spTgt spid="2662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indefinite"/>
                                        <p:tgtEl>
                                          <p:spTgt spid="2662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indefinite"/>
                                        <p:tgtEl>
                                          <p:spTgt spid="2662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624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662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indefinite"/>
                                        <p:tgtEl>
                                          <p:spTgt spid="2662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CC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" dur="indefinite"/>
                                        <p:tgtEl>
                                          <p:spTgt spid="2662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indefinite"/>
                                        <p:tgtEl>
                                          <p:spTgt spid="2662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6247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662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indefinite"/>
                                        <p:tgtEl>
                                          <p:spTgt spid="2662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" dur="indefinite"/>
                                        <p:tgtEl>
                                          <p:spTgt spid="2662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indefinite"/>
                                        <p:tgtEl>
                                          <p:spTgt spid="2662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6248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Ramiz</a:t>
            </a:r>
            <a:r>
              <a:rPr lang="en-US" dirty="0" smtClean="0"/>
              <a:t> </a:t>
            </a:r>
            <a:r>
              <a:rPr lang="en-US" dirty="0" err="1" smtClean="0"/>
              <a:t>Iljazi</a:t>
            </a:r>
            <a:endParaRPr lang="en-US" dirty="0"/>
          </a:p>
        </p:txBody>
      </p:sp>
      <p:sp>
        <p:nvSpPr>
          <p:cNvPr id="205826" name="AutoShape 2"/>
          <p:cNvSpPr>
            <a:spLocks noChangeArrowheads="1"/>
          </p:cNvSpPr>
          <p:nvPr/>
        </p:nvSpPr>
        <p:spPr bwMode="auto">
          <a:xfrm>
            <a:off x="304800" y="304800"/>
            <a:ext cx="8534400" cy="1219200"/>
          </a:xfrm>
          <a:prstGeom prst="roundRect">
            <a:avLst>
              <a:gd name="adj" fmla="val 16667"/>
            </a:avLst>
          </a:prstGeom>
          <a:solidFill>
            <a:srgbClr val="339933"/>
          </a:solidFill>
          <a:ln w="762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763000" cy="1676400"/>
          </a:xfrm>
        </p:spPr>
        <p:txBody>
          <a:bodyPr/>
          <a:lstStyle/>
          <a:p>
            <a:r>
              <a:rPr lang="sq-AL" sz="3200" b="1">
                <a:solidFill>
                  <a:srgbClr val="FFFFFF"/>
                </a:solidFill>
              </a:rPr>
              <a:t>3.Vlera e prodhimit 5,234 </a:t>
            </a:r>
            <a:r>
              <a:rPr lang="sq-AL" sz="3200" b="1">
                <a:solidFill>
                  <a:srgbClr val="FFFFFF"/>
                </a:solidFill>
                <a:latin typeface="Palatino Linotype" pitchFamily="18" charset="0"/>
                <a:cs typeface="Arial" charset="0"/>
                <a:sym typeface="Symbol" pitchFamily="18" charset="2"/>
              </a:rPr>
              <a:t></a:t>
            </a:r>
            <a:r>
              <a:rPr lang="sq-AL" sz="3200" b="1">
                <a:solidFill>
                  <a:srgbClr val="FFFFFF"/>
                </a:solidFill>
                <a:cs typeface="Arial" charset="0"/>
              </a:rPr>
              <a:t>10</a:t>
            </a:r>
            <a:r>
              <a:rPr lang="sq-AL" sz="3200" b="1" baseline="30000">
                <a:solidFill>
                  <a:srgbClr val="FFFFFF"/>
                </a:solidFill>
                <a:cs typeface="Arial" charset="0"/>
              </a:rPr>
              <a:t>3</a:t>
            </a:r>
            <a:r>
              <a:rPr lang="sq-AL" sz="3200" b="1">
                <a:solidFill>
                  <a:srgbClr val="FFFFFF"/>
                </a:solidFill>
                <a:cs typeface="Arial" charset="0"/>
              </a:rPr>
              <a:t> është</a:t>
            </a:r>
            <a:r>
              <a:rPr lang="sq-AL" sz="3200" b="1">
                <a:solidFill>
                  <a:srgbClr val="FFFFFF"/>
                </a:solidFill>
              </a:rPr>
              <a:t>:</a:t>
            </a:r>
          </a:p>
        </p:txBody>
      </p:sp>
      <p:sp>
        <p:nvSpPr>
          <p:cNvPr id="205828" name="AutoShape 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914400" y="6056313"/>
            <a:ext cx="1066800" cy="5334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29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34000" y="3124200"/>
            <a:ext cx="3429000" cy="1143000"/>
          </a:xfrm>
          <a:prstGeom prst="actionButtonBlank">
            <a:avLst/>
          </a:prstGeom>
          <a:solidFill>
            <a:schemeClr val="accent2"/>
          </a:solidFill>
          <a:ln w="571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sq-AL" sz="3200" b="1"/>
              <a:t>5,234</a:t>
            </a:r>
            <a:endParaRPr lang="en-US" sz="3200" b="1"/>
          </a:p>
        </p:txBody>
      </p:sp>
      <p:sp>
        <p:nvSpPr>
          <p:cNvPr id="205830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34000" y="4800600"/>
            <a:ext cx="3429000" cy="1066800"/>
          </a:xfrm>
          <a:prstGeom prst="actionButtonBlank">
            <a:avLst/>
          </a:prstGeom>
          <a:solidFill>
            <a:schemeClr val="accent2"/>
          </a:solidFill>
          <a:ln w="571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sq-AL" sz="3200" b="1"/>
              <a:t>523,4</a:t>
            </a:r>
            <a:endParaRPr lang="en-US" sz="3200" b="1"/>
          </a:p>
        </p:txBody>
      </p:sp>
      <p:sp>
        <p:nvSpPr>
          <p:cNvPr id="205831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14400" y="3200400"/>
            <a:ext cx="3429000" cy="1066800"/>
          </a:xfrm>
          <a:prstGeom prst="actionButtonBlank">
            <a:avLst/>
          </a:prstGeom>
          <a:solidFill>
            <a:schemeClr val="accent2"/>
          </a:solidFill>
          <a:ln w="571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sq-AL" sz="3200" b="1"/>
              <a:t>5234</a:t>
            </a:r>
            <a:endParaRPr lang="en-US" sz="3200" b="1"/>
          </a:p>
        </p:txBody>
      </p:sp>
      <p:sp>
        <p:nvSpPr>
          <p:cNvPr id="205832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14400" y="4795838"/>
            <a:ext cx="3429000" cy="1066800"/>
          </a:xfrm>
          <a:prstGeom prst="actionButtonBlank">
            <a:avLst/>
          </a:prstGeom>
          <a:solidFill>
            <a:schemeClr val="accent2"/>
          </a:solidFill>
          <a:ln w="571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sq-AL" sz="3200" b="1"/>
              <a:t>52,34</a:t>
            </a:r>
            <a:endParaRPr lang="en-US" sz="3200" b="1"/>
          </a:p>
        </p:txBody>
      </p:sp>
      <p:sp>
        <p:nvSpPr>
          <p:cNvPr id="205833" name="Oval 9"/>
          <p:cNvSpPr>
            <a:spLocks noChangeArrowheads="1"/>
          </p:cNvSpPr>
          <p:nvPr/>
        </p:nvSpPr>
        <p:spPr bwMode="auto">
          <a:xfrm>
            <a:off x="71438" y="3200400"/>
            <a:ext cx="762000" cy="914400"/>
          </a:xfrm>
          <a:prstGeom prst="ellipse">
            <a:avLst/>
          </a:prstGeom>
          <a:solidFill>
            <a:schemeClr val="accent1"/>
          </a:solidFill>
          <a:ln w="76200" cmpd="tri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34" name="Text Box 10"/>
          <p:cNvSpPr txBox="1">
            <a:spLocks noChangeArrowheads="1"/>
          </p:cNvSpPr>
          <p:nvPr/>
        </p:nvSpPr>
        <p:spPr bwMode="auto">
          <a:xfrm>
            <a:off x="228600" y="33528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/>
              <a:t>A</a:t>
            </a:r>
          </a:p>
        </p:txBody>
      </p:sp>
      <p:sp>
        <p:nvSpPr>
          <p:cNvPr id="205835" name="Oval 11"/>
          <p:cNvSpPr>
            <a:spLocks noChangeArrowheads="1"/>
          </p:cNvSpPr>
          <p:nvPr/>
        </p:nvSpPr>
        <p:spPr bwMode="auto">
          <a:xfrm>
            <a:off x="71438" y="4876800"/>
            <a:ext cx="762000" cy="914400"/>
          </a:xfrm>
          <a:prstGeom prst="ellipse">
            <a:avLst/>
          </a:prstGeom>
          <a:solidFill>
            <a:schemeClr val="accent1"/>
          </a:solidFill>
          <a:ln w="76200" cmpd="tri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36" name="Text Box 12"/>
          <p:cNvSpPr txBox="1">
            <a:spLocks noChangeArrowheads="1"/>
          </p:cNvSpPr>
          <p:nvPr/>
        </p:nvSpPr>
        <p:spPr bwMode="auto">
          <a:xfrm>
            <a:off x="215900" y="5029200"/>
            <a:ext cx="6143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/>
              <a:t>B</a:t>
            </a:r>
          </a:p>
        </p:txBody>
      </p:sp>
      <p:sp>
        <p:nvSpPr>
          <p:cNvPr id="205837" name="Oval 13"/>
          <p:cNvSpPr>
            <a:spLocks noChangeArrowheads="1"/>
          </p:cNvSpPr>
          <p:nvPr/>
        </p:nvSpPr>
        <p:spPr bwMode="auto">
          <a:xfrm>
            <a:off x="4414838" y="3200400"/>
            <a:ext cx="762000" cy="914400"/>
          </a:xfrm>
          <a:prstGeom prst="ellipse">
            <a:avLst/>
          </a:prstGeom>
          <a:solidFill>
            <a:schemeClr val="accent1"/>
          </a:solidFill>
          <a:ln w="76200" cmpd="tri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38" name="Text Box 14"/>
          <p:cNvSpPr txBox="1">
            <a:spLocks noChangeArrowheads="1"/>
          </p:cNvSpPr>
          <p:nvPr/>
        </p:nvSpPr>
        <p:spPr bwMode="auto">
          <a:xfrm>
            <a:off x="4572000" y="33528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/>
              <a:t>C</a:t>
            </a:r>
          </a:p>
        </p:txBody>
      </p:sp>
      <p:sp>
        <p:nvSpPr>
          <p:cNvPr id="205839" name="Oval 15"/>
          <p:cNvSpPr>
            <a:spLocks noChangeArrowheads="1"/>
          </p:cNvSpPr>
          <p:nvPr/>
        </p:nvSpPr>
        <p:spPr bwMode="auto">
          <a:xfrm>
            <a:off x="4491038" y="4876800"/>
            <a:ext cx="762000" cy="914400"/>
          </a:xfrm>
          <a:prstGeom prst="ellipse">
            <a:avLst/>
          </a:prstGeom>
          <a:solidFill>
            <a:schemeClr val="accent1"/>
          </a:solidFill>
          <a:ln w="76200" cmpd="tri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40" name="Text Box 16"/>
          <p:cNvSpPr txBox="1">
            <a:spLocks noChangeArrowheads="1"/>
          </p:cNvSpPr>
          <p:nvPr/>
        </p:nvSpPr>
        <p:spPr bwMode="auto">
          <a:xfrm>
            <a:off x="4648200" y="50292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/>
              <a:t>D</a:t>
            </a:r>
          </a:p>
        </p:txBody>
      </p:sp>
      <p:sp>
        <p:nvSpPr>
          <p:cNvPr id="205841" name="AutoShape 1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848600" y="6096000"/>
            <a:ext cx="990600" cy="4572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58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/>
                                        <p:tgtEl>
                                          <p:spTgt spid="2058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indefinite"/>
                                        <p:tgtEl>
                                          <p:spTgt spid="2058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indefinite"/>
                                        <p:tgtEl>
                                          <p:spTgt spid="2058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829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058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indefinite"/>
                                        <p:tgtEl>
                                          <p:spTgt spid="2058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indefinite"/>
                                        <p:tgtEl>
                                          <p:spTgt spid="2058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indefinite"/>
                                        <p:tgtEl>
                                          <p:spTgt spid="2058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83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058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indefinite"/>
                                        <p:tgtEl>
                                          <p:spTgt spid="2058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CC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" dur="indefinite"/>
                                        <p:tgtEl>
                                          <p:spTgt spid="2058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indefinite"/>
                                        <p:tgtEl>
                                          <p:spTgt spid="2058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83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058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indefinite"/>
                                        <p:tgtEl>
                                          <p:spTgt spid="2058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" dur="indefinite"/>
                                        <p:tgtEl>
                                          <p:spTgt spid="2058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indefinite"/>
                                        <p:tgtEl>
                                          <p:spTgt spid="2058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832"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Ramiz</a:t>
            </a:r>
            <a:r>
              <a:rPr lang="en-US" dirty="0" smtClean="0"/>
              <a:t> </a:t>
            </a:r>
            <a:r>
              <a:rPr lang="en-US" dirty="0" err="1" smtClean="0"/>
              <a:t>Iljazi</a:t>
            </a:r>
            <a:endParaRPr lang="en-US" dirty="0"/>
          </a:p>
        </p:txBody>
      </p:sp>
      <p:sp>
        <p:nvSpPr>
          <p:cNvPr id="268290" name="AutoShape 2"/>
          <p:cNvSpPr>
            <a:spLocks noChangeArrowheads="1"/>
          </p:cNvSpPr>
          <p:nvPr/>
        </p:nvSpPr>
        <p:spPr bwMode="auto">
          <a:xfrm>
            <a:off x="304800" y="304800"/>
            <a:ext cx="8534400" cy="2667000"/>
          </a:xfrm>
          <a:prstGeom prst="roundRect">
            <a:avLst>
              <a:gd name="adj" fmla="val 16667"/>
            </a:avLst>
          </a:prstGeom>
          <a:solidFill>
            <a:srgbClr val="339933"/>
          </a:solidFill>
          <a:ln w="762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8291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458200" cy="1676400"/>
          </a:xfrm>
        </p:spPr>
        <p:txBody>
          <a:bodyPr/>
          <a:lstStyle/>
          <a:p>
            <a:pPr algn="l"/>
            <a:r>
              <a:rPr lang="sq-AL" sz="3200" b="1">
                <a:solidFill>
                  <a:srgbClr val="FFFFFF"/>
                </a:solidFill>
              </a:rPr>
              <a:t>30. </a:t>
            </a:r>
            <a:r>
              <a:rPr lang="en-US" sz="3200" b="1"/>
              <a:t>Formula e </a:t>
            </a:r>
            <a:r>
              <a:rPr lang="sq-AL" sz="3200" b="1"/>
              <a:t>syprinës së</a:t>
            </a:r>
            <a:r>
              <a:rPr lang="en-US" sz="3200" b="1"/>
              <a:t> </a:t>
            </a:r>
            <a:r>
              <a:rPr lang="sq-AL" sz="3200" b="1"/>
              <a:t> figurës së dhën </a:t>
            </a:r>
            <a:br>
              <a:rPr lang="sq-AL" sz="3200" b="1"/>
            </a:br>
            <a:r>
              <a:rPr lang="sq-AL" sz="3200" b="1"/>
              <a:t>      është:</a:t>
            </a:r>
          </a:p>
        </p:txBody>
      </p:sp>
      <p:sp>
        <p:nvSpPr>
          <p:cNvPr id="268292" name="AutoShape 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914400" y="6056313"/>
            <a:ext cx="1066800" cy="5334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8293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06463" y="3124200"/>
            <a:ext cx="3429000" cy="1143000"/>
          </a:xfrm>
          <a:prstGeom prst="actionButtonBlank">
            <a:avLst/>
          </a:prstGeom>
          <a:solidFill>
            <a:schemeClr val="accent2"/>
          </a:solidFill>
          <a:ln w="571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200" b="1"/>
              <a:t>15xy-6x</a:t>
            </a:r>
            <a:r>
              <a:rPr lang="en-US" sz="3200" b="1" baseline="30000"/>
              <a:t>2</a:t>
            </a:r>
            <a:endParaRPr lang="en-US" sz="3200" b="1"/>
          </a:p>
        </p:txBody>
      </p:sp>
      <p:sp>
        <p:nvSpPr>
          <p:cNvPr id="268294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34000" y="4800600"/>
            <a:ext cx="3429000" cy="1066800"/>
          </a:xfrm>
          <a:prstGeom prst="actionButtonBlank">
            <a:avLst/>
          </a:prstGeom>
          <a:solidFill>
            <a:schemeClr val="accent2"/>
          </a:solidFill>
          <a:ln w="571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sq-AL" sz="3200" b="1"/>
              <a:t>10x+2y</a:t>
            </a:r>
            <a:endParaRPr lang="en-US" sz="3200" b="1"/>
          </a:p>
        </p:txBody>
      </p:sp>
      <p:sp>
        <p:nvSpPr>
          <p:cNvPr id="268295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34000" y="3200400"/>
            <a:ext cx="3429000" cy="1066800"/>
          </a:xfrm>
          <a:prstGeom prst="actionButtonBlank">
            <a:avLst/>
          </a:prstGeom>
          <a:solidFill>
            <a:schemeClr val="accent2"/>
          </a:solidFill>
          <a:ln w="571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sq-AL" sz="3200" b="1"/>
              <a:t>1</a:t>
            </a:r>
            <a:r>
              <a:rPr lang="en-US" sz="3200" b="1"/>
              <a:t>5x</a:t>
            </a:r>
            <a:r>
              <a:rPr lang="en-US" sz="3200" b="1" baseline="30000"/>
              <a:t>2</a:t>
            </a:r>
            <a:r>
              <a:rPr lang="en-US" sz="3200" b="1"/>
              <a:t>-6xy</a:t>
            </a:r>
          </a:p>
        </p:txBody>
      </p:sp>
      <p:sp>
        <p:nvSpPr>
          <p:cNvPr id="268296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14400" y="4795838"/>
            <a:ext cx="3429000" cy="1066800"/>
          </a:xfrm>
          <a:prstGeom prst="actionButtonBlank">
            <a:avLst/>
          </a:prstGeom>
          <a:solidFill>
            <a:schemeClr val="accent2"/>
          </a:solidFill>
          <a:ln w="571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sq-AL" sz="3200" b="1"/>
              <a:t>10x-4y</a:t>
            </a:r>
            <a:endParaRPr lang="en-US" sz="3200" b="1"/>
          </a:p>
        </p:txBody>
      </p:sp>
      <p:sp>
        <p:nvSpPr>
          <p:cNvPr id="268297" name="Oval 9"/>
          <p:cNvSpPr>
            <a:spLocks noChangeArrowheads="1"/>
          </p:cNvSpPr>
          <p:nvPr/>
        </p:nvSpPr>
        <p:spPr bwMode="auto">
          <a:xfrm>
            <a:off x="71438" y="3200400"/>
            <a:ext cx="762000" cy="914400"/>
          </a:xfrm>
          <a:prstGeom prst="ellipse">
            <a:avLst/>
          </a:prstGeom>
          <a:solidFill>
            <a:schemeClr val="accent1"/>
          </a:solidFill>
          <a:ln w="76200" cmpd="tri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8298" name="Text Box 10"/>
          <p:cNvSpPr txBox="1">
            <a:spLocks noChangeArrowheads="1"/>
          </p:cNvSpPr>
          <p:nvPr/>
        </p:nvSpPr>
        <p:spPr bwMode="auto">
          <a:xfrm>
            <a:off x="228600" y="33528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/>
              <a:t>A</a:t>
            </a:r>
          </a:p>
        </p:txBody>
      </p:sp>
      <p:sp>
        <p:nvSpPr>
          <p:cNvPr id="268299" name="Oval 11"/>
          <p:cNvSpPr>
            <a:spLocks noChangeArrowheads="1"/>
          </p:cNvSpPr>
          <p:nvPr/>
        </p:nvSpPr>
        <p:spPr bwMode="auto">
          <a:xfrm>
            <a:off x="71438" y="4876800"/>
            <a:ext cx="762000" cy="914400"/>
          </a:xfrm>
          <a:prstGeom prst="ellipse">
            <a:avLst/>
          </a:prstGeom>
          <a:solidFill>
            <a:schemeClr val="accent1"/>
          </a:solidFill>
          <a:ln w="76200" cmpd="tri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8300" name="Text Box 12"/>
          <p:cNvSpPr txBox="1">
            <a:spLocks noChangeArrowheads="1"/>
          </p:cNvSpPr>
          <p:nvPr/>
        </p:nvSpPr>
        <p:spPr bwMode="auto">
          <a:xfrm>
            <a:off x="215900" y="5029200"/>
            <a:ext cx="6143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/>
              <a:t>B</a:t>
            </a:r>
          </a:p>
        </p:txBody>
      </p:sp>
      <p:sp>
        <p:nvSpPr>
          <p:cNvPr id="268301" name="Oval 13"/>
          <p:cNvSpPr>
            <a:spLocks noChangeArrowheads="1"/>
          </p:cNvSpPr>
          <p:nvPr/>
        </p:nvSpPr>
        <p:spPr bwMode="auto">
          <a:xfrm>
            <a:off x="4414838" y="3200400"/>
            <a:ext cx="762000" cy="914400"/>
          </a:xfrm>
          <a:prstGeom prst="ellipse">
            <a:avLst/>
          </a:prstGeom>
          <a:solidFill>
            <a:schemeClr val="accent1"/>
          </a:solidFill>
          <a:ln w="76200" cmpd="tri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8302" name="Text Box 14"/>
          <p:cNvSpPr txBox="1">
            <a:spLocks noChangeArrowheads="1"/>
          </p:cNvSpPr>
          <p:nvPr/>
        </p:nvSpPr>
        <p:spPr bwMode="auto">
          <a:xfrm>
            <a:off x="4572000" y="33528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/>
              <a:t>C</a:t>
            </a:r>
          </a:p>
        </p:txBody>
      </p:sp>
      <p:sp>
        <p:nvSpPr>
          <p:cNvPr id="268303" name="Oval 15"/>
          <p:cNvSpPr>
            <a:spLocks noChangeArrowheads="1"/>
          </p:cNvSpPr>
          <p:nvPr/>
        </p:nvSpPr>
        <p:spPr bwMode="auto">
          <a:xfrm>
            <a:off x="4491038" y="4876800"/>
            <a:ext cx="762000" cy="914400"/>
          </a:xfrm>
          <a:prstGeom prst="ellipse">
            <a:avLst/>
          </a:prstGeom>
          <a:solidFill>
            <a:schemeClr val="accent1"/>
          </a:solidFill>
          <a:ln w="76200" cmpd="tri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8304" name="Text Box 16"/>
          <p:cNvSpPr txBox="1">
            <a:spLocks noChangeArrowheads="1"/>
          </p:cNvSpPr>
          <p:nvPr/>
        </p:nvSpPr>
        <p:spPr bwMode="auto">
          <a:xfrm>
            <a:off x="4648200" y="50292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/>
              <a:t>D</a:t>
            </a:r>
          </a:p>
        </p:txBody>
      </p:sp>
      <p:sp>
        <p:nvSpPr>
          <p:cNvPr id="268305" name="AutoShape 1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848600" y="6096000"/>
            <a:ext cx="990600" cy="4572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68306" name="Picture 18" descr="vvvvvvv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6600" y="1219200"/>
            <a:ext cx="2667000" cy="16764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682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/>
                                        <p:tgtEl>
                                          <p:spTgt spid="2682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indefinite"/>
                                        <p:tgtEl>
                                          <p:spTgt spid="2682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indefinite"/>
                                        <p:tgtEl>
                                          <p:spTgt spid="2682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829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682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indefinite"/>
                                        <p:tgtEl>
                                          <p:spTgt spid="2682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indefinite"/>
                                        <p:tgtEl>
                                          <p:spTgt spid="2682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indefinite"/>
                                        <p:tgtEl>
                                          <p:spTgt spid="2682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829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682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indefinite"/>
                                        <p:tgtEl>
                                          <p:spTgt spid="2682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CC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" dur="indefinite"/>
                                        <p:tgtEl>
                                          <p:spTgt spid="2682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indefinite"/>
                                        <p:tgtEl>
                                          <p:spTgt spid="2682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8295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682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indefinite"/>
                                        <p:tgtEl>
                                          <p:spTgt spid="2682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" dur="indefinite"/>
                                        <p:tgtEl>
                                          <p:spTgt spid="2682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indefinite"/>
                                        <p:tgtEl>
                                          <p:spTgt spid="2682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8296"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Ramiz</a:t>
            </a:r>
            <a:r>
              <a:rPr lang="en-US" dirty="0" smtClean="0"/>
              <a:t> </a:t>
            </a:r>
            <a:r>
              <a:rPr lang="en-US" dirty="0" err="1" smtClean="0"/>
              <a:t>Iljazi</a:t>
            </a:r>
            <a:endParaRPr lang="en-US" dirty="0"/>
          </a:p>
        </p:txBody>
      </p:sp>
      <p:sp>
        <p:nvSpPr>
          <p:cNvPr id="275461" name="WordArt 5"/>
          <p:cNvSpPr>
            <a:spLocks noChangeArrowheads="1" noChangeShapeType="1" noTextEdit="1"/>
          </p:cNvSpPr>
          <p:nvPr/>
        </p:nvSpPr>
        <p:spPr bwMode="auto">
          <a:xfrm>
            <a:off x="2819400" y="2286000"/>
            <a:ext cx="3200400" cy="1466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Fund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5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546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Ramiz</a:t>
            </a:r>
            <a:r>
              <a:rPr lang="en-US" dirty="0" smtClean="0"/>
              <a:t> </a:t>
            </a:r>
            <a:r>
              <a:rPr lang="en-US" dirty="0" err="1" smtClean="0"/>
              <a:t>Iljazi</a:t>
            </a:r>
            <a:endParaRPr lang="en-US" dirty="0"/>
          </a:p>
        </p:txBody>
      </p:sp>
      <p:sp>
        <p:nvSpPr>
          <p:cNvPr id="207874" name="AutoShape 2"/>
          <p:cNvSpPr>
            <a:spLocks noChangeArrowheads="1"/>
          </p:cNvSpPr>
          <p:nvPr/>
        </p:nvSpPr>
        <p:spPr bwMode="auto">
          <a:xfrm>
            <a:off x="304800" y="304800"/>
            <a:ext cx="8534400" cy="1219200"/>
          </a:xfrm>
          <a:prstGeom prst="roundRect">
            <a:avLst>
              <a:gd name="adj" fmla="val 16667"/>
            </a:avLst>
          </a:prstGeom>
          <a:solidFill>
            <a:srgbClr val="339933"/>
          </a:solidFill>
          <a:ln w="762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458200" cy="1676400"/>
          </a:xfrm>
        </p:spPr>
        <p:txBody>
          <a:bodyPr/>
          <a:lstStyle/>
          <a:p>
            <a:r>
              <a:rPr lang="sq-AL" sz="3200" b="1">
                <a:solidFill>
                  <a:srgbClr val="FFFFFF"/>
                </a:solidFill>
              </a:rPr>
              <a:t>4. Numri 3,746 i rrumbullakuar në dy vende dhjetore është:</a:t>
            </a:r>
          </a:p>
        </p:txBody>
      </p:sp>
      <p:sp>
        <p:nvSpPr>
          <p:cNvPr id="207876" name="AutoShape 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914400" y="6056313"/>
            <a:ext cx="1066800" cy="5334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877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06463" y="3124200"/>
            <a:ext cx="3429000" cy="1143000"/>
          </a:xfrm>
          <a:prstGeom prst="actionButtonBlank">
            <a:avLst/>
          </a:prstGeom>
          <a:solidFill>
            <a:schemeClr val="accent2"/>
          </a:solidFill>
          <a:ln w="571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sq-AL" sz="3200" b="1"/>
              <a:t>3,74</a:t>
            </a:r>
            <a:endParaRPr lang="en-US" sz="3200" b="1"/>
          </a:p>
        </p:txBody>
      </p:sp>
      <p:sp>
        <p:nvSpPr>
          <p:cNvPr id="207878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34000" y="4800600"/>
            <a:ext cx="3429000" cy="1066800"/>
          </a:xfrm>
          <a:prstGeom prst="actionButtonBlank">
            <a:avLst/>
          </a:prstGeom>
          <a:solidFill>
            <a:schemeClr val="accent2"/>
          </a:solidFill>
          <a:ln w="571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sq-AL" sz="3200" b="1"/>
              <a:t>3,7</a:t>
            </a:r>
            <a:endParaRPr lang="en-US" sz="3200" b="1"/>
          </a:p>
        </p:txBody>
      </p:sp>
      <p:sp>
        <p:nvSpPr>
          <p:cNvPr id="207879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34000" y="3200400"/>
            <a:ext cx="3429000" cy="1066800"/>
          </a:xfrm>
          <a:prstGeom prst="actionButtonBlank">
            <a:avLst/>
          </a:prstGeom>
          <a:solidFill>
            <a:schemeClr val="accent2"/>
          </a:solidFill>
          <a:ln w="571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sq-AL" sz="3200" b="1"/>
              <a:t>3,75</a:t>
            </a:r>
            <a:endParaRPr lang="en-US" sz="3200" b="1"/>
          </a:p>
        </p:txBody>
      </p:sp>
      <p:sp>
        <p:nvSpPr>
          <p:cNvPr id="207880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14400" y="4795838"/>
            <a:ext cx="3429000" cy="1066800"/>
          </a:xfrm>
          <a:prstGeom prst="actionButtonBlank">
            <a:avLst/>
          </a:prstGeom>
          <a:solidFill>
            <a:schemeClr val="accent2"/>
          </a:solidFill>
          <a:ln w="571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sq-AL" sz="3200" b="1"/>
              <a:t>3,76</a:t>
            </a:r>
            <a:endParaRPr lang="en-US" sz="3200" b="1"/>
          </a:p>
        </p:txBody>
      </p:sp>
      <p:sp>
        <p:nvSpPr>
          <p:cNvPr id="207881" name="Oval 9"/>
          <p:cNvSpPr>
            <a:spLocks noChangeArrowheads="1"/>
          </p:cNvSpPr>
          <p:nvPr/>
        </p:nvSpPr>
        <p:spPr bwMode="auto">
          <a:xfrm>
            <a:off x="71438" y="3200400"/>
            <a:ext cx="762000" cy="914400"/>
          </a:xfrm>
          <a:prstGeom prst="ellipse">
            <a:avLst/>
          </a:prstGeom>
          <a:solidFill>
            <a:schemeClr val="accent1"/>
          </a:solidFill>
          <a:ln w="76200" cmpd="tri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882" name="Text Box 10"/>
          <p:cNvSpPr txBox="1">
            <a:spLocks noChangeArrowheads="1"/>
          </p:cNvSpPr>
          <p:nvPr/>
        </p:nvSpPr>
        <p:spPr bwMode="auto">
          <a:xfrm>
            <a:off x="228600" y="33528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/>
              <a:t>A</a:t>
            </a:r>
          </a:p>
        </p:txBody>
      </p:sp>
      <p:sp>
        <p:nvSpPr>
          <p:cNvPr id="207883" name="Oval 11"/>
          <p:cNvSpPr>
            <a:spLocks noChangeArrowheads="1"/>
          </p:cNvSpPr>
          <p:nvPr/>
        </p:nvSpPr>
        <p:spPr bwMode="auto">
          <a:xfrm>
            <a:off x="71438" y="4876800"/>
            <a:ext cx="762000" cy="914400"/>
          </a:xfrm>
          <a:prstGeom prst="ellipse">
            <a:avLst/>
          </a:prstGeom>
          <a:solidFill>
            <a:schemeClr val="accent1"/>
          </a:solidFill>
          <a:ln w="76200" cmpd="tri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884" name="Text Box 12"/>
          <p:cNvSpPr txBox="1">
            <a:spLocks noChangeArrowheads="1"/>
          </p:cNvSpPr>
          <p:nvPr/>
        </p:nvSpPr>
        <p:spPr bwMode="auto">
          <a:xfrm>
            <a:off x="215900" y="5029200"/>
            <a:ext cx="6143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/>
              <a:t>B</a:t>
            </a:r>
          </a:p>
        </p:txBody>
      </p:sp>
      <p:sp>
        <p:nvSpPr>
          <p:cNvPr id="207885" name="Oval 13"/>
          <p:cNvSpPr>
            <a:spLocks noChangeArrowheads="1"/>
          </p:cNvSpPr>
          <p:nvPr/>
        </p:nvSpPr>
        <p:spPr bwMode="auto">
          <a:xfrm>
            <a:off x="4414838" y="3200400"/>
            <a:ext cx="762000" cy="914400"/>
          </a:xfrm>
          <a:prstGeom prst="ellipse">
            <a:avLst/>
          </a:prstGeom>
          <a:solidFill>
            <a:schemeClr val="accent1"/>
          </a:solidFill>
          <a:ln w="76200" cmpd="tri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886" name="Text Box 14"/>
          <p:cNvSpPr txBox="1">
            <a:spLocks noChangeArrowheads="1"/>
          </p:cNvSpPr>
          <p:nvPr/>
        </p:nvSpPr>
        <p:spPr bwMode="auto">
          <a:xfrm>
            <a:off x="4572000" y="33528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/>
              <a:t>C</a:t>
            </a:r>
          </a:p>
        </p:txBody>
      </p:sp>
      <p:sp>
        <p:nvSpPr>
          <p:cNvPr id="207887" name="Oval 15"/>
          <p:cNvSpPr>
            <a:spLocks noChangeArrowheads="1"/>
          </p:cNvSpPr>
          <p:nvPr/>
        </p:nvSpPr>
        <p:spPr bwMode="auto">
          <a:xfrm>
            <a:off x="4491038" y="4876800"/>
            <a:ext cx="762000" cy="914400"/>
          </a:xfrm>
          <a:prstGeom prst="ellipse">
            <a:avLst/>
          </a:prstGeom>
          <a:solidFill>
            <a:schemeClr val="accent1"/>
          </a:solidFill>
          <a:ln w="76200" cmpd="tri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888" name="Text Box 16"/>
          <p:cNvSpPr txBox="1">
            <a:spLocks noChangeArrowheads="1"/>
          </p:cNvSpPr>
          <p:nvPr/>
        </p:nvSpPr>
        <p:spPr bwMode="auto">
          <a:xfrm>
            <a:off x="4648200" y="50292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/>
              <a:t>D</a:t>
            </a:r>
          </a:p>
        </p:txBody>
      </p:sp>
      <p:sp>
        <p:nvSpPr>
          <p:cNvPr id="207889" name="AutoShape 1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848600" y="6096000"/>
            <a:ext cx="990600" cy="4572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78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/>
                                        <p:tgtEl>
                                          <p:spTgt spid="2078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indefinite"/>
                                        <p:tgtEl>
                                          <p:spTgt spid="2078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indefinite"/>
                                        <p:tgtEl>
                                          <p:spTgt spid="2078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87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078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indefinite"/>
                                        <p:tgtEl>
                                          <p:spTgt spid="2078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indefinite"/>
                                        <p:tgtEl>
                                          <p:spTgt spid="2078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indefinite"/>
                                        <p:tgtEl>
                                          <p:spTgt spid="2078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878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078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indefinite"/>
                                        <p:tgtEl>
                                          <p:spTgt spid="2078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CC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" dur="indefinite"/>
                                        <p:tgtEl>
                                          <p:spTgt spid="2078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indefinite"/>
                                        <p:tgtEl>
                                          <p:spTgt spid="2078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87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078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indefinite"/>
                                        <p:tgtEl>
                                          <p:spTgt spid="2078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" dur="indefinite"/>
                                        <p:tgtEl>
                                          <p:spTgt spid="2078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indefinite"/>
                                        <p:tgtEl>
                                          <p:spTgt spid="2078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880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Ramiz</a:t>
            </a:r>
            <a:r>
              <a:rPr lang="en-US" dirty="0" smtClean="0"/>
              <a:t> </a:t>
            </a:r>
            <a:r>
              <a:rPr lang="en-US" dirty="0" err="1" smtClean="0"/>
              <a:t>Iljazi</a:t>
            </a:r>
            <a:endParaRPr lang="en-US" dirty="0"/>
          </a:p>
        </p:txBody>
      </p:sp>
      <p:sp>
        <p:nvSpPr>
          <p:cNvPr id="209922" name="AutoShape 2"/>
          <p:cNvSpPr>
            <a:spLocks noChangeArrowheads="1"/>
          </p:cNvSpPr>
          <p:nvPr/>
        </p:nvSpPr>
        <p:spPr bwMode="auto">
          <a:xfrm>
            <a:off x="304800" y="304800"/>
            <a:ext cx="8534400" cy="2133600"/>
          </a:xfrm>
          <a:prstGeom prst="roundRect">
            <a:avLst>
              <a:gd name="adj" fmla="val 16667"/>
            </a:avLst>
          </a:prstGeom>
          <a:solidFill>
            <a:srgbClr val="339933"/>
          </a:solidFill>
          <a:ln w="762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344488"/>
            <a:ext cx="8458200" cy="1744662"/>
          </a:xfrm>
          <a:noFill/>
          <a:ln/>
        </p:spPr>
        <p:txBody>
          <a:bodyPr/>
          <a:lstStyle/>
          <a:p>
            <a:pPr algn="l"/>
            <a:r>
              <a:rPr lang="sq-AL" sz="3200" b="1">
                <a:solidFill>
                  <a:srgbClr val="FFFFFF"/>
                </a:solidFill>
              </a:rPr>
              <a:t>5. Thyesa          ekujvalente është me         </a:t>
            </a:r>
            <a:br>
              <a:rPr lang="sq-AL" sz="3200" b="1">
                <a:solidFill>
                  <a:srgbClr val="FFFFFF"/>
                </a:solidFill>
              </a:rPr>
            </a:br>
            <a:r>
              <a:rPr lang="sq-AL" sz="3200" b="1">
                <a:solidFill>
                  <a:srgbClr val="FFFFFF"/>
                </a:solidFill>
              </a:rPr>
              <a:t>    </a:t>
            </a:r>
            <a:br>
              <a:rPr lang="sq-AL" sz="3200" b="1">
                <a:solidFill>
                  <a:srgbClr val="FFFFFF"/>
                </a:solidFill>
              </a:rPr>
            </a:br>
            <a:r>
              <a:rPr lang="sq-AL" sz="3200" b="1">
                <a:solidFill>
                  <a:srgbClr val="FFFFFF"/>
                </a:solidFill>
              </a:rPr>
              <a:t>     përqindjen:</a:t>
            </a:r>
          </a:p>
        </p:txBody>
      </p:sp>
      <p:sp>
        <p:nvSpPr>
          <p:cNvPr id="209924" name="AutoShape 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914400" y="6056313"/>
            <a:ext cx="1066800" cy="5334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9925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06463" y="3124200"/>
            <a:ext cx="3429000" cy="1143000"/>
          </a:xfrm>
          <a:prstGeom prst="actionButtonBlank">
            <a:avLst/>
          </a:prstGeom>
          <a:solidFill>
            <a:schemeClr val="accent2"/>
          </a:solidFill>
          <a:ln w="571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sq-AL" sz="3200" b="1"/>
              <a:t>4%</a:t>
            </a:r>
            <a:endParaRPr lang="en-US" sz="3200" b="1"/>
          </a:p>
        </p:txBody>
      </p:sp>
      <p:sp>
        <p:nvSpPr>
          <p:cNvPr id="209926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34000" y="4800600"/>
            <a:ext cx="3429000" cy="1066800"/>
          </a:xfrm>
          <a:prstGeom prst="actionButtonBlank">
            <a:avLst/>
          </a:prstGeom>
          <a:solidFill>
            <a:schemeClr val="accent2"/>
          </a:solidFill>
          <a:ln w="571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sq-AL" sz="3200" b="1"/>
              <a:t>0,04%</a:t>
            </a:r>
            <a:endParaRPr lang="en-US" sz="3200" b="1"/>
          </a:p>
        </p:txBody>
      </p:sp>
      <p:sp>
        <p:nvSpPr>
          <p:cNvPr id="209927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34000" y="3200400"/>
            <a:ext cx="3429000" cy="1066800"/>
          </a:xfrm>
          <a:prstGeom prst="actionButtonBlank">
            <a:avLst/>
          </a:prstGeom>
          <a:solidFill>
            <a:schemeClr val="accent2"/>
          </a:solidFill>
          <a:ln w="571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sq-AL" sz="3200" b="1"/>
              <a:t>40%</a:t>
            </a:r>
            <a:endParaRPr lang="en-US" sz="3200" b="1"/>
          </a:p>
        </p:txBody>
      </p:sp>
      <p:sp>
        <p:nvSpPr>
          <p:cNvPr id="209928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14400" y="4795838"/>
            <a:ext cx="3429000" cy="1066800"/>
          </a:xfrm>
          <a:prstGeom prst="actionButtonBlank">
            <a:avLst/>
          </a:prstGeom>
          <a:solidFill>
            <a:schemeClr val="accent2"/>
          </a:solidFill>
          <a:ln w="571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sq-AL" sz="3200" b="1"/>
              <a:t>0,4%</a:t>
            </a:r>
            <a:endParaRPr lang="en-US" sz="3200" b="1"/>
          </a:p>
        </p:txBody>
      </p:sp>
      <p:sp>
        <p:nvSpPr>
          <p:cNvPr id="209929" name="Oval 9"/>
          <p:cNvSpPr>
            <a:spLocks noChangeArrowheads="1"/>
          </p:cNvSpPr>
          <p:nvPr/>
        </p:nvSpPr>
        <p:spPr bwMode="auto">
          <a:xfrm>
            <a:off x="71438" y="3200400"/>
            <a:ext cx="762000" cy="914400"/>
          </a:xfrm>
          <a:prstGeom prst="ellipse">
            <a:avLst/>
          </a:prstGeom>
          <a:solidFill>
            <a:schemeClr val="accent1"/>
          </a:solidFill>
          <a:ln w="76200" cmpd="tri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9930" name="Text Box 10"/>
          <p:cNvSpPr txBox="1">
            <a:spLocks noChangeArrowheads="1"/>
          </p:cNvSpPr>
          <p:nvPr/>
        </p:nvSpPr>
        <p:spPr bwMode="auto">
          <a:xfrm>
            <a:off x="228600" y="33528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/>
              <a:t>A</a:t>
            </a:r>
          </a:p>
        </p:txBody>
      </p:sp>
      <p:sp>
        <p:nvSpPr>
          <p:cNvPr id="209931" name="Oval 11"/>
          <p:cNvSpPr>
            <a:spLocks noChangeArrowheads="1"/>
          </p:cNvSpPr>
          <p:nvPr/>
        </p:nvSpPr>
        <p:spPr bwMode="auto">
          <a:xfrm>
            <a:off x="71438" y="4876800"/>
            <a:ext cx="762000" cy="914400"/>
          </a:xfrm>
          <a:prstGeom prst="ellipse">
            <a:avLst/>
          </a:prstGeom>
          <a:solidFill>
            <a:schemeClr val="accent1"/>
          </a:solidFill>
          <a:ln w="76200" cmpd="tri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9932" name="Text Box 12"/>
          <p:cNvSpPr txBox="1">
            <a:spLocks noChangeArrowheads="1"/>
          </p:cNvSpPr>
          <p:nvPr/>
        </p:nvSpPr>
        <p:spPr bwMode="auto">
          <a:xfrm>
            <a:off x="215900" y="5029200"/>
            <a:ext cx="6143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/>
              <a:t>B</a:t>
            </a:r>
          </a:p>
        </p:txBody>
      </p:sp>
      <p:sp>
        <p:nvSpPr>
          <p:cNvPr id="209933" name="Oval 13"/>
          <p:cNvSpPr>
            <a:spLocks noChangeArrowheads="1"/>
          </p:cNvSpPr>
          <p:nvPr/>
        </p:nvSpPr>
        <p:spPr bwMode="auto">
          <a:xfrm>
            <a:off x="4414838" y="3200400"/>
            <a:ext cx="762000" cy="914400"/>
          </a:xfrm>
          <a:prstGeom prst="ellipse">
            <a:avLst/>
          </a:prstGeom>
          <a:solidFill>
            <a:schemeClr val="accent1"/>
          </a:solidFill>
          <a:ln w="76200" cmpd="tri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9934" name="Text Box 14"/>
          <p:cNvSpPr txBox="1">
            <a:spLocks noChangeArrowheads="1"/>
          </p:cNvSpPr>
          <p:nvPr/>
        </p:nvSpPr>
        <p:spPr bwMode="auto">
          <a:xfrm>
            <a:off x="4572000" y="33528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/>
              <a:t>C</a:t>
            </a:r>
          </a:p>
        </p:txBody>
      </p:sp>
      <p:sp>
        <p:nvSpPr>
          <p:cNvPr id="209935" name="Oval 15"/>
          <p:cNvSpPr>
            <a:spLocks noChangeArrowheads="1"/>
          </p:cNvSpPr>
          <p:nvPr/>
        </p:nvSpPr>
        <p:spPr bwMode="auto">
          <a:xfrm>
            <a:off x="4491038" y="4876800"/>
            <a:ext cx="762000" cy="914400"/>
          </a:xfrm>
          <a:prstGeom prst="ellipse">
            <a:avLst/>
          </a:prstGeom>
          <a:solidFill>
            <a:schemeClr val="accent1"/>
          </a:solidFill>
          <a:ln w="76200" cmpd="tri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9936" name="Text Box 16"/>
          <p:cNvSpPr txBox="1">
            <a:spLocks noChangeArrowheads="1"/>
          </p:cNvSpPr>
          <p:nvPr/>
        </p:nvSpPr>
        <p:spPr bwMode="auto">
          <a:xfrm>
            <a:off x="4648200" y="50292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/>
              <a:t>D</a:t>
            </a:r>
          </a:p>
        </p:txBody>
      </p:sp>
      <p:sp>
        <p:nvSpPr>
          <p:cNvPr id="209937" name="AutoShape 1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848600" y="6096000"/>
            <a:ext cx="990600" cy="4572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9938" name="Line 18"/>
          <p:cNvSpPr>
            <a:spLocks noChangeShapeType="1"/>
          </p:cNvSpPr>
          <p:nvPr/>
        </p:nvSpPr>
        <p:spPr bwMode="auto">
          <a:xfrm>
            <a:off x="2743200" y="838200"/>
            <a:ext cx="457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9939" name="Text Box 19"/>
          <p:cNvSpPr txBox="1">
            <a:spLocks noChangeArrowheads="1"/>
          </p:cNvSpPr>
          <p:nvPr/>
        </p:nvSpPr>
        <p:spPr bwMode="auto">
          <a:xfrm>
            <a:off x="2743200" y="3048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q-AL" sz="2800" b="1"/>
              <a:t>2</a:t>
            </a:r>
            <a:endParaRPr lang="en-US" sz="2800" b="1"/>
          </a:p>
        </p:txBody>
      </p:sp>
      <p:sp>
        <p:nvSpPr>
          <p:cNvPr id="209940" name="Text Box 20"/>
          <p:cNvSpPr txBox="1">
            <a:spLocks noChangeArrowheads="1"/>
          </p:cNvSpPr>
          <p:nvPr/>
        </p:nvSpPr>
        <p:spPr bwMode="auto">
          <a:xfrm>
            <a:off x="2743200" y="8382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q-AL" sz="2800" b="1"/>
              <a:t>5</a:t>
            </a:r>
            <a:endParaRPr lang="en-US" sz="2800" b="1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99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/>
                                        <p:tgtEl>
                                          <p:spTgt spid="2099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indefinite"/>
                                        <p:tgtEl>
                                          <p:spTgt spid="2099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indefinite"/>
                                        <p:tgtEl>
                                          <p:spTgt spid="2099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992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099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indefinite"/>
                                        <p:tgtEl>
                                          <p:spTgt spid="2099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indefinite"/>
                                        <p:tgtEl>
                                          <p:spTgt spid="2099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indefinite"/>
                                        <p:tgtEl>
                                          <p:spTgt spid="2099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992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099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indefinite"/>
                                        <p:tgtEl>
                                          <p:spTgt spid="2099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CC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" dur="indefinite"/>
                                        <p:tgtEl>
                                          <p:spTgt spid="2099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indefinite"/>
                                        <p:tgtEl>
                                          <p:spTgt spid="2099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9927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099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indefinite"/>
                                        <p:tgtEl>
                                          <p:spTgt spid="2099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" dur="indefinite"/>
                                        <p:tgtEl>
                                          <p:spTgt spid="2099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indefinite"/>
                                        <p:tgtEl>
                                          <p:spTgt spid="2099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9928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Ramiz</a:t>
            </a:r>
            <a:r>
              <a:rPr lang="en-US" dirty="0" smtClean="0"/>
              <a:t> </a:t>
            </a:r>
            <a:r>
              <a:rPr lang="en-US" dirty="0" err="1" smtClean="0"/>
              <a:t>Iljazi</a:t>
            </a:r>
            <a:endParaRPr lang="en-US" dirty="0"/>
          </a:p>
        </p:txBody>
      </p:sp>
      <p:sp>
        <p:nvSpPr>
          <p:cNvPr id="214018" name="AutoShape 2"/>
          <p:cNvSpPr>
            <a:spLocks noChangeArrowheads="1"/>
          </p:cNvSpPr>
          <p:nvPr/>
        </p:nvSpPr>
        <p:spPr bwMode="auto">
          <a:xfrm>
            <a:off x="304800" y="304800"/>
            <a:ext cx="8534400" cy="1219200"/>
          </a:xfrm>
          <a:prstGeom prst="roundRect">
            <a:avLst>
              <a:gd name="adj" fmla="val 16667"/>
            </a:avLst>
          </a:prstGeom>
          <a:solidFill>
            <a:srgbClr val="339933"/>
          </a:solidFill>
          <a:ln w="762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458200" cy="1676400"/>
          </a:xfrm>
        </p:spPr>
        <p:txBody>
          <a:bodyPr/>
          <a:lstStyle/>
          <a:p>
            <a:r>
              <a:rPr lang="sq-AL" sz="3200" b="1">
                <a:solidFill>
                  <a:srgbClr val="FFFFFF"/>
                </a:solidFill>
              </a:rPr>
              <a:t>6. Thyesa         si numër dhjetorë është shënuar:</a:t>
            </a:r>
          </a:p>
        </p:txBody>
      </p:sp>
      <p:sp>
        <p:nvSpPr>
          <p:cNvPr id="214020" name="AutoShape 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914400" y="6056313"/>
            <a:ext cx="1066800" cy="5334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4021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06463" y="3124200"/>
            <a:ext cx="3429000" cy="1143000"/>
          </a:xfrm>
          <a:prstGeom prst="actionButtonBlank">
            <a:avLst/>
          </a:prstGeom>
          <a:solidFill>
            <a:schemeClr val="accent2"/>
          </a:solidFill>
          <a:ln w="571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sq-AL" sz="3200" b="1"/>
              <a:t>0,0625</a:t>
            </a:r>
            <a:endParaRPr lang="en-US" sz="3200" b="1"/>
          </a:p>
        </p:txBody>
      </p:sp>
      <p:sp>
        <p:nvSpPr>
          <p:cNvPr id="214022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34000" y="3200400"/>
            <a:ext cx="3429000" cy="1066800"/>
          </a:xfrm>
          <a:prstGeom prst="actionButtonBlank">
            <a:avLst/>
          </a:prstGeom>
          <a:solidFill>
            <a:schemeClr val="accent2"/>
          </a:solidFill>
          <a:ln w="571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sq-AL" sz="3200" b="1"/>
              <a:t>62,5</a:t>
            </a:r>
            <a:endParaRPr lang="en-US" sz="3200" b="1"/>
          </a:p>
        </p:txBody>
      </p:sp>
      <p:sp>
        <p:nvSpPr>
          <p:cNvPr id="214023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34000" y="4876800"/>
            <a:ext cx="3429000" cy="1066800"/>
          </a:xfrm>
          <a:prstGeom prst="actionButtonBlank">
            <a:avLst/>
          </a:prstGeom>
          <a:solidFill>
            <a:schemeClr val="accent2"/>
          </a:solidFill>
          <a:ln w="571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sq-AL" sz="3200" b="1"/>
              <a:t>0,625</a:t>
            </a:r>
            <a:endParaRPr lang="en-US" sz="3200" b="1"/>
          </a:p>
        </p:txBody>
      </p:sp>
      <p:sp>
        <p:nvSpPr>
          <p:cNvPr id="214024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14400" y="4795838"/>
            <a:ext cx="3429000" cy="1066800"/>
          </a:xfrm>
          <a:prstGeom prst="actionButtonBlank">
            <a:avLst/>
          </a:prstGeom>
          <a:solidFill>
            <a:schemeClr val="accent2"/>
          </a:solidFill>
          <a:ln w="571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sq-AL" sz="3200" b="1"/>
              <a:t>6,25</a:t>
            </a:r>
            <a:endParaRPr lang="en-US" sz="3200" b="1"/>
          </a:p>
        </p:txBody>
      </p:sp>
      <p:sp>
        <p:nvSpPr>
          <p:cNvPr id="214025" name="Oval 9"/>
          <p:cNvSpPr>
            <a:spLocks noChangeArrowheads="1"/>
          </p:cNvSpPr>
          <p:nvPr/>
        </p:nvSpPr>
        <p:spPr bwMode="auto">
          <a:xfrm>
            <a:off x="71438" y="3200400"/>
            <a:ext cx="762000" cy="914400"/>
          </a:xfrm>
          <a:prstGeom prst="ellipse">
            <a:avLst/>
          </a:prstGeom>
          <a:solidFill>
            <a:schemeClr val="accent1"/>
          </a:solidFill>
          <a:ln w="76200" cmpd="tri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4026" name="Text Box 10"/>
          <p:cNvSpPr txBox="1">
            <a:spLocks noChangeArrowheads="1"/>
          </p:cNvSpPr>
          <p:nvPr/>
        </p:nvSpPr>
        <p:spPr bwMode="auto">
          <a:xfrm>
            <a:off x="228600" y="33528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/>
              <a:t>A</a:t>
            </a:r>
          </a:p>
        </p:txBody>
      </p:sp>
      <p:sp>
        <p:nvSpPr>
          <p:cNvPr id="214027" name="Oval 11"/>
          <p:cNvSpPr>
            <a:spLocks noChangeArrowheads="1"/>
          </p:cNvSpPr>
          <p:nvPr/>
        </p:nvSpPr>
        <p:spPr bwMode="auto">
          <a:xfrm>
            <a:off x="71438" y="4876800"/>
            <a:ext cx="762000" cy="914400"/>
          </a:xfrm>
          <a:prstGeom prst="ellipse">
            <a:avLst/>
          </a:prstGeom>
          <a:solidFill>
            <a:schemeClr val="accent1"/>
          </a:solidFill>
          <a:ln w="76200" cmpd="tri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4028" name="Text Box 12"/>
          <p:cNvSpPr txBox="1">
            <a:spLocks noChangeArrowheads="1"/>
          </p:cNvSpPr>
          <p:nvPr/>
        </p:nvSpPr>
        <p:spPr bwMode="auto">
          <a:xfrm>
            <a:off x="215900" y="5029200"/>
            <a:ext cx="6143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/>
              <a:t>B</a:t>
            </a:r>
          </a:p>
        </p:txBody>
      </p:sp>
      <p:sp>
        <p:nvSpPr>
          <p:cNvPr id="214029" name="Oval 13"/>
          <p:cNvSpPr>
            <a:spLocks noChangeArrowheads="1"/>
          </p:cNvSpPr>
          <p:nvPr/>
        </p:nvSpPr>
        <p:spPr bwMode="auto">
          <a:xfrm>
            <a:off x="4414838" y="3200400"/>
            <a:ext cx="762000" cy="914400"/>
          </a:xfrm>
          <a:prstGeom prst="ellipse">
            <a:avLst/>
          </a:prstGeom>
          <a:solidFill>
            <a:schemeClr val="accent1"/>
          </a:solidFill>
          <a:ln w="76200" cmpd="tri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4030" name="Text Box 14"/>
          <p:cNvSpPr txBox="1">
            <a:spLocks noChangeArrowheads="1"/>
          </p:cNvSpPr>
          <p:nvPr/>
        </p:nvSpPr>
        <p:spPr bwMode="auto">
          <a:xfrm>
            <a:off x="4572000" y="33528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/>
              <a:t>C</a:t>
            </a:r>
          </a:p>
        </p:txBody>
      </p:sp>
      <p:sp>
        <p:nvSpPr>
          <p:cNvPr id="214031" name="Oval 15"/>
          <p:cNvSpPr>
            <a:spLocks noChangeArrowheads="1"/>
          </p:cNvSpPr>
          <p:nvPr/>
        </p:nvSpPr>
        <p:spPr bwMode="auto">
          <a:xfrm>
            <a:off x="4491038" y="4876800"/>
            <a:ext cx="762000" cy="914400"/>
          </a:xfrm>
          <a:prstGeom prst="ellipse">
            <a:avLst/>
          </a:prstGeom>
          <a:solidFill>
            <a:schemeClr val="accent1"/>
          </a:solidFill>
          <a:ln w="76200" cmpd="tri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4032" name="Text Box 16"/>
          <p:cNvSpPr txBox="1">
            <a:spLocks noChangeArrowheads="1"/>
          </p:cNvSpPr>
          <p:nvPr/>
        </p:nvSpPr>
        <p:spPr bwMode="auto">
          <a:xfrm>
            <a:off x="4648200" y="50292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/>
              <a:t>D</a:t>
            </a:r>
          </a:p>
        </p:txBody>
      </p:sp>
      <p:sp>
        <p:nvSpPr>
          <p:cNvPr id="214033" name="AutoShape 1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848600" y="6096000"/>
            <a:ext cx="990600" cy="4572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4034" name="Line 18"/>
          <p:cNvSpPr>
            <a:spLocks noChangeShapeType="1"/>
          </p:cNvSpPr>
          <p:nvPr/>
        </p:nvSpPr>
        <p:spPr bwMode="auto">
          <a:xfrm>
            <a:off x="3048000" y="685800"/>
            <a:ext cx="457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4035" name="Text Box 19"/>
          <p:cNvSpPr txBox="1">
            <a:spLocks noChangeArrowheads="1"/>
          </p:cNvSpPr>
          <p:nvPr/>
        </p:nvSpPr>
        <p:spPr bwMode="auto">
          <a:xfrm>
            <a:off x="3124200" y="2159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q-AL" sz="2800" b="1"/>
              <a:t>5</a:t>
            </a:r>
            <a:endParaRPr lang="en-US" sz="2800" b="1"/>
          </a:p>
        </p:txBody>
      </p:sp>
      <p:sp>
        <p:nvSpPr>
          <p:cNvPr id="214036" name="Text Box 20"/>
          <p:cNvSpPr txBox="1">
            <a:spLocks noChangeArrowheads="1"/>
          </p:cNvSpPr>
          <p:nvPr/>
        </p:nvSpPr>
        <p:spPr bwMode="auto">
          <a:xfrm>
            <a:off x="3119438" y="6096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q-AL" sz="2800" b="1"/>
              <a:t>8</a:t>
            </a:r>
            <a:endParaRPr lang="en-US" sz="2800" b="1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40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/>
                                        <p:tgtEl>
                                          <p:spTgt spid="2140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indefinite"/>
                                        <p:tgtEl>
                                          <p:spTgt spid="2140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indefinite"/>
                                        <p:tgtEl>
                                          <p:spTgt spid="2140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402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140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indefinite"/>
                                        <p:tgtEl>
                                          <p:spTgt spid="2140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indefinite"/>
                                        <p:tgtEl>
                                          <p:spTgt spid="2140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indefinite"/>
                                        <p:tgtEl>
                                          <p:spTgt spid="2140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402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140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indefinite"/>
                                        <p:tgtEl>
                                          <p:spTgt spid="2140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CC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" dur="indefinite"/>
                                        <p:tgtEl>
                                          <p:spTgt spid="2140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indefinite"/>
                                        <p:tgtEl>
                                          <p:spTgt spid="2140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4023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140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indefinite"/>
                                        <p:tgtEl>
                                          <p:spTgt spid="2140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" dur="indefinite"/>
                                        <p:tgtEl>
                                          <p:spTgt spid="2140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indefinite"/>
                                        <p:tgtEl>
                                          <p:spTgt spid="2140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4024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Ramiz</a:t>
            </a:r>
            <a:r>
              <a:rPr lang="en-US" dirty="0" smtClean="0"/>
              <a:t> </a:t>
            </a:r>
            <a:r>
              <a:rPr lang="en-US" dirty="0" err="1" smtClean="0"/>
              <a:t>Iljazi</a:t>
            </a:r>
            <a:endParaRPr lang="en-US" dirty="0"/>
          </a:p>
        </p:txBody>
      </p:sp>
      <p:sp>
        <p:nvSpPr>
          <p:cNvPr id="216066" name="AutoShape 2"/>
          <p:cNvSpPr>
            <a:spLocks noChangeArrowheads="1"/>
          </p:cNvSpPr>
          <p:nvPr/>
        </p:nvSpPr>
        <p:spPr bwMode="auto">
          <a:xfrm>
            <a:off x="304800" y="304800"/>
            <a:ext cx="8534400" cy="1219200"/>
          </a:xfrm>
          <a:prstGeom prst="roundRect">
            <a:avLst>
              <a:gd name="adj" fmla="val 16667"/>
            </a:avLst>
          </a:prstGeom>
          <a:solidFill>
            <a:srgbClr val="339933"/>
          </a:solidFill>
          <a:ln w="762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458200" cy="1676400"/>
          </a:xfrm>
        </p:spPr>
        <p:txBody>
          <a:bodyPr/>
          <a:lstStyle/>
          <a:p>
            <a:r>
              <a:rPr lang="en-US" sz="3200" b="1">
                <a:solidFill>
                  <a:srgbClr val="FFFFFF"/>
                </a:solidFill>
              </a:rPr>
              <a:t>7. Cili prej numrave </a:t>
            </a:r>
            <a:r>
              <a:rPr lang="sq-AL" sz="3200" b="1">
                <a:solidFill>
                  <a:srgbClr val="FFFFFF"/>
                </a:solidFill>
              </a:rPr>
              <a:t>ë</a:t>
            </a:r>
            <a:r>
              <a:rPr lang="en-US" sz="3200" b="1">
                <a:solidFill>
                  <a:srgbClr val="FFFFFF"/>
                </a:solidFill>
              </a:rPr>
              <a:t>sht</a:t>
            </a:r>
            <a:r>
              <a:rPr lang="sq-AL" sz="3200" b="1">
                <a:solidFill>
                  <a:srgbClr val="FFFFFF"/>
                </a:solidFill>
              </a:rPr>
              <a:t>ë</a:t>
            </a:r>
            <a:r>
              <a:rPr lang="en-US" sz="3200" b="1">
                <a:solidFill>
                  <a:srgbClr val="FFFFFF"/>
                </a:solidFill>
              </a:rPr>
              <a:t> num</a:t>
            </a:r>
            <a:r>
              <a:rPr lang="sq-AL" sz="3200" b="1">
                <a:solidFill>
                  <a:srgbClr val="FFFFFF"/>
                </a:solidFill>
              </a:rPr>
              <a:t>ër dhjetor i pa fundëshëm:</a:t>
            </a:r>
          </a:p>
        </p:txBody>
      </p:sp>
      <p:sp>
        <p:nvSpPr>
          <p:cNvPr id="216068" name="AutoShape 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914400" y="6056313"/>
            <a:ext cx="1066800" cy="5334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6069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06463" y="3124200"/>
            <a:ext cx="3429000" cy="1143000"/>
          </a:xfrm>
          <a:prstGeom prst="actionButtonBlank">
            <a:avLst/>
          </a:prstGeom>
          <a:solidFill>
            <a:schemeClr val="accent2"/>
          </a:solidFill>
          <a:ln w="571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sq-AL" sz="3200" b="1"/>
              <a:t>0,0625</a:t>
            </a:r>
            <a:endParaRPr lang="en-US" sz="3200" b="1"/>
          </a:p>
        </p:txBody>
      </p:sp>
      <p:sp>
        <p:nvSpPr>
          <p:cNvPr id="216070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34000" y="4800600"/>
            <a:ext cx="3429000" cy="1066800"/>
          </a:xfrm>
          <a:prstGeom prst="actionButtonBlank">
            <a:avLst/>
          </a:prstGeom>
          <a:solidFill>
            <a:schemeClr val="accent2"/>
          </a:solidFill>
          <a:ln w="571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sq-AL" sz="3200" b="1"/>
              <a:t>62,5</a:t>
            </a:r>
            <a:endParaRPr lang="en-US" sz="3200" b="1"/>
          </a:p>
        </p:txBody>
      </p:sp>
      <p:sp>
        <p:nvSpPr>
          <p:cNvPr id="216071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14400" y="4800600"/>
            <a:ext cx="3429000" cy="1066800"/>
          </a:xfrm>
          <a:prstGeom prst="actionButtonBlank">
            <a:avLst/>
          </a:prstGeom>
          <a:solidFill>
            <a:schemeClr val="accent2"/>
          </a:solidFill>
          <a:ln w="571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sq-AL" sz="3200" b="1"/>
              <a:t>0,625....</a:t>
            </a:r>
            <a:endParaRPr lang="en-US" sz="3200" b="1"/>
          </a:p>
        </p:txBody>
      </p:sp>
      <p:sp>
        <p:nvSpPr>
          <p:cNvPr id="216072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34000" y="3200400"/>
            <a:ext cx="3429000" cy="1066800"/>
          </a:xfrm>
          <a:prstGeom prst="actionButtonBlank">
            <a:avLst/>
          </a:prstGeom>
          <a:solidFill>
            <a:schemeClr val="accent2"/>
          </a:solidFill>
          <a:ln w="571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sq-AL" sz="3200" b="1"/>
              <a:t>6,2500</a:t>
            </a:r>
            <a:endParaRPr lang="en-US" sz="3200" b="1"/>
          </a:p>
        </p:txBody>
      </p:sp>
      <p:sp>
        <p:nvSpPr>
          <p:cNvPr id="216073" name="Oval 9"/>
          <p:cNvSpPr>
            <a:spLocks noChangeArrowheads="1"/>
          </p:cNvSpPr>
          <p:nvPr/>
        </p:nvSpPr>
        <p:spPr bwMode="auto">
          <a:xfrm>
            <a:off x="71438" y="3200400"/>
            <a:ext cx="762000" cy="914400"/>
          </a:xfrm>
          <a:prstGeom prst="ellipse">
            <a:avLst/>
          </a:prstGeom>
          <a:solidFill>
            <a:schemeClr val="accent1"/>
          </a:solidFill>
          <a:ln w="76200" cmpd="tri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6074" name="Text Box 10"/>
          <p:cNvSpPr txBox="1">
            <a:spLocks noChangeArrowheads="1"/>
          </p:cNvSpPr>
          <p:nvPr/>
        </p:nvSpPr>
        <p:spPr bwMode="auto">
          <a:xfrm>
            <a:off x="228600" y="33528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/>
              <a:t>A</a:t>
            </a:r>
          </a:p>
        </p:txBody>
      </p:sp>
      <p:sp>
        <p:nvSpPr>
          <p:cNvPr id="216075" name="Oval 11"/>
          <p:cNvSpPr>
            <a:spLocks noChangeArrowheads="1"/>
          </p:cNvSpPr>
          <p:nvPr/>
        </p:nvSpPr>
        <p:spPr bwMode="auto">
          <a:xfrm>
            <a:off x="71438" y="4876800"/>
            <a:ext cx="762000" cy="914400"/>
          </a:xfrm>
          <a:prstGeom prst="ellipse">
            <a:avLst/>
          </a:prstGeom>
          <a:solidFill>
            <a:schemeClr val="accent1"/>
          </a:solidFill>
          <a:ln w="76200" cmpd="tri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6076" name="Text Box 12"/>
          <p:cNvSpPr txBox="1">
            <a:spLocks noChangeArrowheads="1"/>
          </p:cNvSpPr>
          <p:nvPr/>
        </p:nvSpPr>
        <p:spPr bwMode="auto">
          <a:xfrm>
            <a:off x="215900" y="5029200"/>
            <a:ext cx="6143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/>
              <a:t>B</a:t>
            </a:r>
          </a:p>
        </p:txBody>
      </p:sp>
      <p:sp>
        <p:nvSpPr>
          <p:cNvPr id="216077" name="Oval 13"/>
          <p:cNvSpPr>
            <a:spLocks noChangeArrowheads="1"/>
          </p:cNvSpPr>
          <p:nvPr/>
        </p:nvSpPr>
        <p:spPr bwMode="auto">
          <a:xfrm>
            <a:off x="4414838" y="3200400"/>
            <a:ext cx="762000" cy="914400"/>
          </a:xfrm>
          <a:prstGeom prst="ellipse">
            <a:avLst/>
          </a:prstGeom>
          <a:solidFill>
            <a:schemeClr val="accent1"/>
          </a:solidFill>
          <a:ln w="76200" cmpd="tri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6078" name="Text Box 14"/>
          <p:cNvSpPr txBox="1">
            <a:spLocks noChangeArrowheads="1"/>
          </p:cNvSpPr>
          <p:nvPr/>
        </p:nvSpPr>
        <p:spPr bwMode="auto">
          <a:xfrm>
            <a:off x="4572000" y="33528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/>
              <a:t>C</a:t>
            </a:r>
          </a:p>
        </p:txBody>
      </p:sp>
      <p:sp>
        <p:nvSpPr>
          <p:cNvPr id="216079" name="Oval 15"/>
          <p:cNvSpPr>
            <a:spLocks noChangeArrowheads="1"/>
          </p:cNvSpPr>
          <p:nvPr/>
        </p:nvSpPr>
        <p:spPr bwMode="auto">
          <a:xfrm>
            <a:off x="4491038" y="4876800"/>
            <a:ext cx="762000" cy="914400"/>
          </a:xfrm>
          <a:prstGeom prst="ellipse">
            <a:avLst/>
          </a:prstGeom>
          <a:solidFill>
            <a:schemeClr val="accent1"/>
          </a:solidFill>
          <a:ln w="76200" cmpd="tri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6080" name="Text Box 16"/>
          <p:cNvSpPr txBox="1">
            <a:spLocks noChangeArrowheads="1"/>
          </p:cNvSpPr>
          <p:nvPr/>
        </p:nvSpPr>
        <p:spPr bwMode="auto">
          <a:xfrm>
            <a:off x="4648200" y="50292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/>
              <a:t>D</a:t>
            </a:r>
          </a:p>
        </p:txBody>
      </p:sp>
      <p:sp>
        <p:nvSpPr>
          <p:cNvPr id="216081" name="AutoShape 1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848600" y="6096000"/>
            <a:ext cx="990600" cy="4572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60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/>
                                        <p:tgtEl>
                                          <p:spTgt spid="2160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indefinite"/>
                                        <p:tgtEl>
                                          <p:spTgt spid="2160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indefinite"/>
                                        <p:tgtEl>
                                          <p:spTgt spid="2160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6069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160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indefinite"/>
                                        <p:tgtEl>
                                          <p:spTgt spid="2160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indefinite"/>
                                        <p:tgtEl>
                                          <p:spTgt spid="2160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indefinite"/>
                                        <p:tgtEl>
                                          <p:spTgt spid="2160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607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160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indefinite"/>
                                        <p:tgtEl>
                                          <p:spTgt spid="2160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CC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" dur="indefinite"/>
                                        <p:tgtEl>
                                          <p:spTgt spid="2160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indefinite"/>
                                        <p:tgtEl>
                                          <p:spTgt spid="2160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607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160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indefinite"/>
                                        <p:tgtEl>
                                          <p:spTgt spid="2160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" dur="indefinite"/>
                                        <p:tgtEl>
                                          <p:spTgt spid="2160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indefinite"/>
                                        <p:tgtEl>
                                          <p:spTgt spid="2160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6072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Ramiz</a:t>
            </a:r>
            <a:r>
              <a:rPr lang="en-US" dirty="0" smtClean="0"/>
              <a:t> </a:t>
            </a:r>
            <a:r>
              <a:rPr lang="en-US" dirty="0" err="1" smtClean="0"/>
              <a:t>Iljazi</a:t>
            </a:r>
            <a:endParaRPr lang="en-US" dirty="0"/>
          </a:p>
        </p:txBody>
      </p:sp>
      <p:sp>
        <p:nvSpPr>
          <p:cNvPr id="218114" name="AutoShape 2"/>
          <p:cNvSpPr>
            <a:spLocks noChangeArrowheads="1"/>
          </p:cNvSpPr>
          <p:nvPr/>
        </p:nvSpPr>
        <p:spPr bwMode="auto">
          <a:xfrm>
            <a:off x="304800" y="304800"/>
            <a:ext cx="8534400" cy="1219200"/>
          </a:xfrm>
          <a:prstGeom prst="roundRect">
            <a:avLst>
              <a:gd name="adj" fmla="val 16667"/>
            </a:avLst>
          </a:prstGeom>
          <a:solidFill>
            <a:srgbClr val="339933"/>
          </a:solidFill>
          <a:ln w="762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458200" cy="1676400"/>
          </a:xfrm>
        </p:spPr>
        <p:txBody>
          <a:bodyPr/>
          <a:lstStyle/>
          <a:p>
            <a:r>
              <a:rPr lang="sq-AL" sz="3200" b="1">
                <a:solidFill>
                  <a:srgbClr val="FFFFFF"/>
                </a:solidFill>
              </a:rPr>
              <a:t>8. Sa është par perioda  e numrit dhjetorë 3,8851851....?</a:t>
            </a:r>
          </a:p>
        </p:txBody>
      </p:sp>
      <p:sp>
        <p:nvSpPr>
          <p:cNvPr id="218116" name="AutoShape 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914400" y="6056313"/>
            <a:ext cx="1066800" cy="5334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8117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06463" y="3124200"/>
            <a:ext cx="3429000" cy="1143000"/>
          </a:xfrm>
          <a:prstGeom prst="actionButtonBlank">
            <a:avLst/>
          </a:prstGeom>
          <a:solidFill>
            <a:schemeClr val="accent2"/>
          </a:solidFill>
          <a:ln w="571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sq-AL" sz="3200" b="1"/>
              <a:t>88</a:t>
            </a:r>
            <a:endParaRPr lang="en-US" sz="3200" b="1"/>
          </a:p>
        </p:txBody>
      </p:sp>
      <p:sp>
        <p:nvSpPr>
          <p:cNvPr id="218118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34000" y="4800600"/>
            <a:ext cx="3429000" cy="1066800"/>
          </a:xfrm>
          <a:prstGeom prst="actionButtonBlank">
            <a:avLst/>
          </a:prstGeom>
          <a:solidFill>
            <a:schemeClr val="accent2"/>
          </a:solidFill>
          <a:ln w="571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sq-AL" sz="3200" b="1"/>
              <a:t>8851</a:t>
            </a:r>
            <a:endParaRPr lang="en-US" sz="3200" b="1"/>
          </a:p>
        </p:txBody>
      </p:sp>
      <p:sp>
        <p:nvSpPr>
          <p:cNvPr id="218119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14400" y="4800600"/>
            <a:ext cx="3429000" cy="1066800"/>
          </a:xfrm>
          <a:prstGeom prst="actionButtonBlank">
            <a:avLst/>
          </a:prstGeom>
          <a:solidFill>
            <a:schemeClr val="accent2"/>
          </a:solidFill>
          <a:ln w="571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sq-AL" sz="3200" b="1"/>
              <a:t>8</a:t>
            </a:r>
            <a:endParaRPr lang="en-US" sz="3200" b="1"/>
          </a:p>
        </p:txBody>
      </p:sp>
      <p:sp>
        <p:nvSpPr>
          <p:cNvPr id="218120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34000" y="3200400"/>
            <a:ext cx="3429000" cy="1066800"/>
          </a:xfrm>
          <a:prstGeom prst="actionButtonBlank">
            <a:avLst/>
          </a:prstGeom>
          <a:solidFill>
            <a:schemeClr val="accent2"/>
          </a:solidFill>
          <a:ln w="571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sq-AL" sz="3200" b="1"/>
              <a:t>851</a:t>
            </a:r>
            <a:endParaRPr lang="en-US" sz="3200" b="1"/>
          </a:p>
        </p:txBody>
      </p:sp>
      <p:sp>
        <p:nvSpPr>
          <p:cNvPr id="218121" name="Oval 9"/>
          <p:cNvSpPr>
            <a:spLocks noChangeArrowheads="1"/>
          </p:cNvSpPr>
          <p:nvPr/>
        </p:nvSpPr>
        <p:spPr bwMode="auto">
          <a:xfrm>
            <a:off x="71438" y="3200400"/>
            <a:ext cx="762000" cy="914400"/>
          </a:xfrm>
          <a:prstGeom prst="ellipse">
            <a:avLst/>
          </a:prstGeom>
          <a:solidFill>
            <a:schemeClr val="accent1"/>
          </a:solidFill>
          <a:ln w="76200" cmpd="tri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8122" name="Text Box 10"/>
          <p:cNvSpPr txBox="1">
            <a:spLocks noChangeArrowheads="1"/>
          </p:cNvSpPr>
          <p:nvPr/>
        </p:nvSpPr>
        <p:spPr bwMode="auto">
          <a:xfrm>
            <a:off x="228600" y="33528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/>
              <a:t>A</a:t>
            </a:r>
          </a:p>
        </p:txBody>
      </p:sp>
      <p:sp>
        <p:nvSpPr>
          <p:cNvPr id="218123" name="Oval 11"/>
          <p:cNvSpPr>
            <a:spLocks noChangeArrowheads="1"/>
          </p:cNvSpPr>
          <p:nvPr/>
        </p:nvSpPr>
        <p:spPr bwMode="auto">
          <a:xfrm>
            <a:off x="71438" y="4876800"/>
            <a:ext cx="762000" cy="914400"/>
          </a:xfrm>
          <a:prstGeom prst="ellipse">
            <a:avLst/>
          </a:prstGeom>
          <a:solidFill>
            <a:schemeClr val="accent1"/>
          </a:solidFill>
          <a:ln w="76200" cmpd="tri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8124" name="Text Box 12"/>
          <p:cNvSpPr txBox="1">
            <a:spLocks noChangeArrowheads="1"/>
          </p:cNvSpPr>
          <p:nvPr/>
        </p:nvSpPr>
        <p:spPr bwMode="auto">
          <a:xfrm>
            <a:off x="215900" y="5029200"/>
            <a:ext cx="6143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/>
              <a:t>B</a:t>
            </a:r>
          </a:p>
        </p:txBody>
      </p:sp>
      <p:sp>
        <p:nvSpPr>
          <p:cNvPr id="218125" name="Oval 13"/>
          <p:cNvSpPr>
            <a:spLocks noChangeArrowheads="1"/>
          </p:cNvSpPr>
          <p:nvPr/>
        </p:nvSpPr>
        <p:spPr bwMode="auto">
          <a:xfrm>
            <a:off x="4414838" y="3200400"/>
            <a:ext cx="762000" cy="914400"/>
          </a:xfrm>
          <a:prstGeom prst="ellipse">
            <a:avLst/>
          </a:prstGeom>
          <a:solidFill>
            <a:schemeClr val="accent1"/>
          </a:solidFill>
          <a:ln w="76200" cmpd="tri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8126" name="Text Box 14"/>
          <p:cNvSpPr txBox="1">
            <a:spLocks noChangeArrowheads="1"/>
          </p:cNvSpPr>
          <p:nvPr/>
        </p:nvSpPr>
        <p:spPr bwMode="auto">
          <a:xfrm>
            <a:off x="4572000" y="33528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/>
              <a:t>C</a:t>
            </a:r>
          </a:p>
        </p:txBody>
      </p:sp>
      <p:sp>
        <p:nvSpPr>
          <p:cNvPr id="218127" name="Oval 15"/>
          <p:cNvSpPr>
            <a:spLocks noChangeArrowheads="1"/>
          </p:cNvSpPr>
          <p:nvPr/>
        </p:nvSpPr>
        <p:spPr bwMode="auto">
          <a:xfrm>
            <a:off x="4491038" y="4876800"/>
            <a:ext cx="762000" cy="914400"/>
          </a:xfrm>
          <a:prstGeom prst="ellipse">
            <a:avLst/>
          </a:prstGeom>
          <a:solidFill>
            <a:schemeClr val="accent1"/>
          </a:solidFill>
          <a:ln w="76200" cmpd="tri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8128" name="Text Box 16"/>
          <p:cNvSpPr txBox="1">
            <a:spLocks noChangeArrowheads="1"/>
          </p:cNvSpPr>
          <p:nvPr/>
        </p:nvSpPr>
        <p:spPr bwMode="auto">
          <a:xfrm>
            <a:off x="4648200" y="50292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/>
              <a:t>D</a:t>
            </a:r>
          </a:p>
        </p:txBody>
      </p:sp>
      <p:sp>
        <p:nvSpPr>
          <p:cNvPr id="218129" name="AutoShape 1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848600" y="6096000"/>
            <a:ext cx="990600" cy="4572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81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/>
                                        <p:tgtEl>
                                          <p:spTgt spid="2181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indefinite"/>
                                        <p:tgtEl>
                                          <p:spTgt spid="2181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indefinite"/>
                                        <p:tgtEl>
                                          <p:spTgt spid="2181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811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181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indefinite"/>
                                        <p:tgtEl>
                                          <p:spTgt spid="2181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indefinite"/>
                                        <p:tgtEl>
                                          <p:spTgt spid="2181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indefinite"/>
                                        <p:tgtEl>
                                          <p:spTgt spid="2181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8118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181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indefinite"/>
                                        <p:tgtEl>
                                          <p:spTgt spid="2181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CC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" dur="indefinite"/>
                                        <p:tgtEl>
                                          <p:spTgt spid="2181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indefinite"/>
                                        <p:tgtEl>
                                          <p:spTgt spid="2181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811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181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indefinite"/>
                                        <p:tgtEl>
                                          <p:spTgt spid="2181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" dur="indefinite"/>
                                        <p:tgtEl>
                                          <p:spTgt spid="2181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indefinite"/>
                                        <p:tgtEl>
                                          <p:spTgt spid="2181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8120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Ramiz</a:t>
            </a:r>
            <a:r>
              <a:rPr lang="en-US" dirty="0" smtClean="0"/>
              <a:t> </a:t>
            </a:r>
            <a:r>
              <a:rPr lang="en-US" dirty="0" err="1" smtClean="0"/>
              <a:t>Iljazi</a:t>
            </a:r>
            <a:endParaRPr lang="en-US" dirty="0"/>
          </a:p>
        </p:txBody>
      </p:sp>
      <p:sp>
        <p:nvSpPr>
          <p:cNvPr id="220162" name="AutoShape 2"/>
          <p:cNvSpPr>
            <a:spLocks noChangeArrowheads="1"/>
          </p:cNvSpPr>
          <p:nvPr/>
        </p:nvSpPr>
        <p:spPr bwMode="auto">
          <a:xfrm>
            <a:off x="304800" y="304800"/>
            <a:ext cx="8534400" cy="1219200"/>
          </a:xfrm>
          <a:prstGeom prst="roundRect">
            <a:avLst>
              <a:gd name="adj" fmla="val 16667"/>
            </a:avLst>
          </a:prstGeom>
          <a:solidFill>
            <a:srgbClr val="339933"/>
          </a:solidFill>
          <a:ln w="762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458200" cy="1676400"/>
          </a:xfrm>
        </p:spPr>
        <p:txBody>
          <a:bodyPr/>
          <a:lstStyle/>
          <a:p>
            <a:r>
              <a:rPr lang="sq-AL" sz="3200" b="1">
                <a:solidFill>
                  <a:srgbClr val="FFFFFF"/>
                </a:solidFill>
              </a:rPr>
              <a:t>9. Cila prej thyesave të paraqitura më posht është më e vogël?</a:t>
            </a:r>
          </a:p>
        </p:txBody>
      </p:sp>
      <p:sp>
        <p:nvSpPr>
          <p:cNvPr id="220164" name="AutoShape 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914400" y="6056313"/>
            <a:ext cx="1066800" cy="5334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0165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06463" y="3124200"/>
            <a:ext cx="3429000" cy="1143000"/>
          </a:xfrm>
          <a:prstGeom prst="actionButtonBlank">
            <a:avLst/>
          </a:prstGeom>
          <a:solidFill>
            <a:schemeClr val="accent2"/>
          </a:solidFill>
          <a:ln w="571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3200" b="1"/>
          </a:p>
        </p:txBody>
      </p:sp>
      <p:sp>
        <p:nvSpPr>
          <p:cNvPr id="220166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34000" y="4800600"/>
            <a:ext cx="3429000" cy="1066800"/>
          </a:xfrm>
          <a:prstGeom prst="actionButtonBlank">
            <a:avLst/>
          </a:prstGeom>
          <a:solidFill>
            <a:schemeClr val="accent2"/>
          </a:solidFill>
          <a:ln w="571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3200" b="1"/>
          </a:p>
        </p:txBody>
      </p:sp>
      <p:sp>
        <p:nvSpPr>
          <p:cNvPr id="220167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34000" y="3200400"/>
            <a:ext cx="3429000" cy="1066800"/>
          </a:xfrm>
          <a:prstGeom prst="actionButtonBlank">
            <a:avLst/>
          </a:prstGeom>
          <a:solidFill>
            <a:schemeClr val="accent2"/>
          </a:solidFill>
          <a:ln w="571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3200" b="1"/>
          </a:p>
        </p:txBody>
      </p:sp>
      <p:sp>
        <p:nvSpPr>
          <p:cNvPr id="220168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14400" y="4795838"/>
            <a:ext cx="3429000" cy="1066800"/>
          </a:xfrm>
          <a:prstGeom prst="actionButtonBlank">
            <a:avLst/>
          </a:prstGeom>
          <a:solidFill>
            <a:schemeClr val="accent2"/>
          </a:solidFill>
          <a:ln w="571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3200" b="1"/>
          </a:p>
        </p:txBody>
      </p:sp>
      <p:sp>
        <p:nvSpPr>
          <p:cNvPr id="220169" name="Oval 9"/>
          <p:cNvSpPr>
            <a:spLocks noChangeArrowheads="1"/>
          </p:cNvSpPr>
          <p:nvPr/>
        </p:nvSpPr>
        <p:spPr bwMode="auto">
          <a:xfrm>
            <a:off x="71438" y="3200400"/>
            <a:ext cx="762000" cy="914400"/>
          </a:xfrm>
          <a:prstGeom prst="ellipse">
            <a:avLst/>
          </a:prstGeom>
          <a:solidFill>
            <a:schemeClr val="accent1"/>
          </a:solidFill>
          <a:ln w="76200" cmpd="tri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0170" name="Text Box 10"/>
          <p:cNvSpPr txBox="1">
            <a:spLocks noChangeArrowheads="1"/>
          </p:cNvSpPr>
          <p:nvPr/>
        </p:nvSpPr>
        <p:spPr bwMode="auto">
          <a:xfrm>
            <a:off x="228600" y="33528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/>
              <a:t>A</a:t>
            </a:r>
          </a:p>
        </p:txBody>
      </p:sp>
      <p:sp>
        <p:nvSpPr>
          <p:cNvPr id="220171" name="Oval 11"/>
          <p:cNvSpPr>
            <a:spLocks noChangeArrowheads="1"/>
          </p:cNvSpPr>
          <p:nvPr/>
        </p:nvSpPr>
        <p:spPr bwMode="auto">
          <a:xfrm>
            <a:off x="71438" y="4876800"/>
            <a:ext cx="762000" cy="914400"/>
          </a:xfrm>
          <a:prstGeom prst="ellipse">
            <a:avLst/>
          </a:prstGeom>
          <a:solidFill>
            <a:schemeClr val="accent1"/>
          </a:solidFill>
          <a:ln w="76200" cmpd="tri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0172" name="Text Box 12"/>
          <p:cNvSpPr txBox="1">
            <a:spLocks noChangeArrowheads="1"/>
          </p:cNvSpPr>
          <p:nvPr/>
        </p:nvSpPr>
        <p:spPr bwMode="auto">
          <a:xfrm>
            <a:off x="215900" y="5029200"/>
            <a:ext cx="6143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/>
              <a:t>B</a:t>
            </a:r>
          </a:p>
        </p:txBody>
      </p:sp>
      <p:sp>
        <p:nvSpPr>
          <p:cNvPr id="220173" name="Oval 13"/>
          <p:cNvSpPr>
            <a:spLocks noChangeArrowheads="1"/>
          </p:cNvSpPr>
          <p:nvPr/>
        </p:nvSpPr>
        <p:spPr bwMode="auto">
          <a:xfrm>
            <a:off x="4414838" y="3200400"/>
            <a:ext cx="762000" cy="914400"/>
          </a:xfrm>
          <a:prstGeom prst="ellipse">
            <a:avLst/>
          </a:prstGeom>
          <a:solidFill>
            <a:schemeClr val="accent1"/>
          </a:solidFill>
          <a:ln w="76200" cmpd="tri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0174" name="Text Box 14"/>
          <p:cNvSpPr txBox="1">
            <a:spLocks noChangeArrowheads="1"/>
          </p:cNvSpPr>
          <p:nvPr/>
        </p:nvSpPr>
        <p:spPr bwMode="auto">
          <a:xfrm>
            <a:off x="4572000" y="33528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/>
              <a:t>C</a:t>
            </a:r>
          </a:p>
        </p:txBody>
      </p:sp>
      <p:sp>
        <p:nvSpPr>
          <p:cNvPr id="220175" name="Oval 15"/>
          <p:cNvSpPr>
            <a:spLocks noChangeArrowheads="1"/>
          </p:cNvSpPr>
          <p:nvPr/>
        </p:nvSpPr>
        <p:spPr bwMode="auto">
          <a:xfrm>
            <a:off x="4491038" y="4876800"/>
            <a:ext cx="762000" cy="914400"/>
          </a:xfrm>
          <a:prstGeom prst="ellipse">
            <a:avLst/>
          </a:prstGeom>
          <a:solidFill>
            <a:schemeClr val="accent1"/>
          </a:solidFill>
          <a:ln w="76200" cmpd="tri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0176" name="Text Box 16"/>
          <p:cNvSpPr txBox="1">
            <a:spLocks noChangeArrowheads="1"/>
          </p:cNvSpPr>
          <p:nvPr/>
        </p:nvSpPr>
        <p:spPr bwMode="auto">
          <a:xfrm>
            <a:off x="4648200" y="50292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/>
              <a:t>D</a:t>
            </a:r>
          </a:p>
        </p:txBody>
      </p:sp>
      <p:sp>
        <p:nvSpPr>
          <p:cNvPr id="220177" name="AutoShape 1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848600" y="6096000"/>
            <a:ext cx="990600" cy="4572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0181" name="Line 21"/>
          <p:cNvSpPr>
            <a:spLocks noChangeShapeType="1"/>
          </p:cNvSpPr>
          <p:nvPr/>
        </p:nvSpPr>
        <p:spPr bwMode="auto">
          <a:xfrm>
            <a:off x="2209800" y="3657600"/>
            <a:ext cx="457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0182" name="Text Box 22"/>
          <p:cNvSpPr txBox="1">
            <a:spLocks noChangeArrowheads="1"/>
          </p:cNvSpPr>
          <p:nvPr/>
        </p:nvSpPr>
        <p:spPr bwMode="auto">
          <a:xfrm>
            <a:off x="2286000" y="32385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q-AL" sz="2400" b="1"/>
              <a:t>6</a:t>
            </a:r>
            <a:endParaRPr lang="en-US" sz="2400" b="1"/>
          </a:p>
        </p:txBody>
      </p:sp>
      <p:sp>
        <p:nvSpPr>
          <p:cNvPr id="220183" name="Text Box 23"/>
          <p:cNvSpPr txBox="1">
            <a:spLocks noChangeArrowheads="1"/>
          </p:cNvSpPr>
          <p:nvPr/>
        </p:nvSpPr>
        <p:spPr bwMode="auto">
          <a:xfrm>
            <a:off x="2281238" y="36576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q-AL" sz="2400" b="1"/>
              <a:t>6</a:t>
            </a:r>
            <a:endParaRPr lang="en-US" sz="2400" b="1"/>
          </a:p>
        </p:txBody>
      </p:sp>
      <p:sp>
        <p:nvSpPr>
          <p:cNvPr id="220184" name="Text Box 24"/>
          <p:cNvSpPr txBox="1">
            <a:spLocks noChangeArrowheads="1"/>
          </p:cNvSpPr>
          <p:nvPr/>
        </p:nvSpPr>
        <p:spPr bwMode="auto">
          <a:xfrm>
            <a:off x="6781800" y="32766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q-AL" sz="2400" b="1"/>
              <a:t>4</a:t>
            </a:r>
            <a:endParaRPr lang="en-US" sz="2400" b="1"/>
          </a:p>
        </p:txBody>
      </p:sp>
      <p:sp>
        <p:nvSpPr>
          <p:cNvPr id="220185" name="Text Box 25"/>
          <p:cNvSpPr txBox="1">
            <a:spLocks noChangeArrowheads="1"/>
          </p:cNvSpPr>
          <p:nvPr/>
        </p:nvSpPr>
        <p:spPr bwMode="auto">
          <a:xfrm>
            <a:off x="6777038" y="36957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q-AL" sz="2400" b="1"/>
              <a:t>6</a:t>
            </a:r>
            <a:endParaRPr lang="en-US" sz="2400" b="1"/>
          </a:p>
        </p:txBody>
      </p:sp>
      <p:sp>
        <p:nvSpPr>
          <p:cNvPr id="220186" name="Line 26"/>
          <p:cNvSpPr>
            <a:spLocks noChangeShapeType="1"/>
          </p:cNvSpPr>
          <p:nvPr/>
        </p:nvSpPr>
        <p:spPr bwMode="auto">
          <a:xfrm>
            <a:off x="6781800" y="3733800"/>
            <a:ext cx="457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0193" name="Text Box 33"/>
          <p:cNvSpPr txBox="1">
            <a:spLocks noChangeArrowheads="1"/>
          </p:cNvSpPr>
          <p:nvPr/>
        </p:nvSpPr>
        <p:spPr bwMode="auto">
          <a:xfrm>
            <a:off x="2295525" y="4914900"/>
            <a:ext cx="604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q-AL" sz="2400" b="1"/>
              <a:t>11</a:t>
            </a:r>
            <a:endParaRPr lang="en-US" sz="2400" b="1"/>
          </a:p>
        </p:txBody>
      </p:sp>
      <p:sp>
        <p:nvSpPr>
          <p:cNvPr id="220194" name="Text Box 34"/>
          <p:cNvSpPr txBox="1">
            <a:spLocks noChangeArrowheads="1"/>
          </p:cNvSpPr>
          <p:nvPr/>
        </p:nvSpPr>
        <p:spPr bwMode="auto">
          <a:xfrm>
            <a:off x="2362200" y="53340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q-AL" sz="2400" b="1"/>
              <a:t>6</a:t>
            </a:r>
            <a:endParaRPr lang="en-US" sz="2400" b="1"/>
          </a:p>
        </p:txBody>
      </p:sp>
      <p:sp>
        <p:nvSpPr>
          <p:cNvPr id="220195" name="Line 35"/>
          <p:cNvSpPr>
            <a:spLocks noChangeShapeType="1"/>
          </p:cNvSpPr>
          <p:nvPr/>
        </p:nvSpPr>
        <p:spPr bwMode="auto">
          <a:xfrm flipV="1">
            <a:off x="2366963" y="5334000"/>
            <a:ext cx="376237" cy="381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0196" name="Text Box 36"/>
          <p:cNvSpPr txBox="1">
            <a:spLocks noChangeArrowheads="1"/>
          </p:cNvSpPr>
          <p:nvPr/>
        </p:nvSpPr>
        <p:spPr bwMode="auto">
          <a:xfrm>
            <a:off x="6705600" y="4914900"/>
            <a:ext cx="614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q-AL" sz="2400" b="1"/>
              <a:t>13</a:t>
            </a:r>
            <a:endParaRPr lang="en-US" sz="2400" b="1"/>
          </a:p>
        </p:txBody>
      </p:sp>
      <p:sp>
        <p:nvSpPr>
          <p:cNvPr id="220197" name="Text Box 37"/>
          <p:cNvSpPr txBox="1">
            <a:spLocks noChangeArrowheads="1"/>
          </p:cNvSpPr>
          <p:nvPr/>
        </p:nvSpPr>
        <p:spPr bwMode="auto">
          <a:xfrm>
            <a:off x="6858000" y="53340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q-AL" sz="2400" b="1"/>
              <a:t>6</a:t>
            </a:r>
            <a:endParaRPr lang="en-US" sz="2400" b="1"/>
          </a:p>
        </p:txBody>
      </p:sp>
      <p:sp>
        <p:nvSpPr>
          <p:cNvPr id="220198" name="Line 38"/>
          <p:cNvSpPr>
            <a:spLocks noChangeShapeType="1"/>
          </p:cNvSpPr>
          <p:nvPr/>
        </p:nvSpPr>
        <p:spPr bwMode="auto">
          <a:xfrm>
            <a:off x="6862763" y="5372100"/>
            <a:ext cx="457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01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/>
                                        <p:tgtEl>
                                          <p:spTgt spid="2201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indefinite"/>
                                        <p:tgtEl>
                                          <p:spTgt spid="2201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indefinite"/>
                                        <p:tgtEl>
                                          <p:spTgt spid="2201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016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201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indefinite"/>
                                        <p:tgtEl>
                                          <p:spTgt spid="2201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indefinite"/>
                                        <p:tgtEl>
                                          <p:spTgt spid="2201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indefinite"/>
                                        <p:tgtEl>
                                          <p:spTgt spid="2201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016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201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indefinite"/>
                                        <p:tgtEl>
                                          <p:spTgt spid="2201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CC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" dur="indefinite"/>
                                        <p:tgtEl>
                                          <p:spTgt spid="2201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indefinite"/>
                                        <p:tgtEl>
                                          <p:spTgt spid="2201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0167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201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indefinite"/>
                                        <p:tgtEl>
                                          <p:spTgt spid="2201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" dur="indefinite"/>
                                        <p:tgtEl>
                                          <p:spTgt spid="2201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indefinite"/>
                                        <p:tgtEl>
                                          <p:spTgt spid="2201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0168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371</TotalTime>
  <Words>763</Words>
  <Application>Microsoft Office PowerPoint</Application>
  <PresentationFormat>On-screen Show (4:3)</PresentationFormat>
  <Paragraphs>347</Paragraphs>
  <Slides>31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Arial</vt:lpstr>
      <vt:lpstr>Times New Roman</vt:lpstr>
      <vt:lpstr>Wingdings</vt:lpstr>
      <vt:lpstr>Palatino Linotype</vt:lpstr>
      <vt:lpstr>Symbol</vt:lpstr>
      <vt:lpstr>Beam</vt:lpstr>
      <vt:lpstr>Slide 1</vt:lpstr>
      <vt:lpstr>1.Vlera e shprehjes    42+3·6-24   është:</vt:lpstr>
      <vt:lpstr>3.Vlera e prodhimit 5,234 103 është:</vt:lpstr>
      <vt:lpstr>4. Numri 3,746 i rrumbullakuar në dy vende dhjetore është:</vt:lpstr>
      <vt:lpstr>5. Thyesa          ekujvalente është me                    përqindjen:</vt:lpstr>
      <vt:lpstr>6. Thyesa         si numër dhjetorë është shënuar:</vt:lpstr>
      <vt:lpstr>7. Cili prej numrave është numër dhjetor i pa fundëshëm:</vt:lpstr>
      <vt:lpstr>8. Sa është par perioda  e numrit dhjetorë 3,8851851....?</vt:lpstr>
      <vt:lpstr>9. Cila prej thyesave të paraqitura më posht është më e vogël?</vt:lpstr>
      <vt:lpstr>10. Përqinjdja 25% si thyesë është paraqitur:</vt:lpstr>
      <vt:lpstr>11. Përqindja 20% si numër dhjetorë është paraqitur:</vt:lpstr>
      <vt:lpstr>12. Numri dhjetorë 2,25 si përqindje është paraqitur:</vt:lpstr>
      <vt:lpstr>13. Numri dhjetor 2,25 si thyesë është paraqitur:</vt:lpstr>
      <vt:lpstr>14. Shprehja   p·3q·p4q·p  e thjeshtuar e barabart është:</vt:lpstr>
      <vt:lpstr>15. Zgjidhja e barazimit 12-3x=3 është:</vt:lpstr>
      <vt:lpstr>16. Zgjidhja e barazimit 7x-3+2x=5x+1+2x  është:</vt:lpstr>
      <vt:lpstr>17. Cili varg është linearë:</vt:lpstr>
      <vt:lpstr>18. Cili varg është jolinearë:</vt:lpstr>
      <vt:lpstr>19. Antarët e vargut 3,12,21,30 janë: </vt:lpstr>
      <vt:lpstr>20. Diferenca në mes të antarëve të vargut -2,-3,-4,-5    është:</vt:lpstr>
      <vt:lpstr>21. Tre antarët e ardhëshme të vargut 16,13,10,7,      ,       ,       janë :</vt:lpstr>
      <vt:lpstr>22. Formula e përgjithëshme të antarëve të vargut 37,33,29,25,21  është:</vt:lpstr>
      <vt:lpstr>23. Formula e përgjithëshme e një vargu            është    5-3n.        Cilët jan tre antarët e parë të vargut:</vt:lpstr>
      <vt:lpstr>24. Vlera e antarit 30 të vargut 37,33,29,25,21...  është:</vt:lpstr>
      <vt:lpstr>25. Vlera e një antari të vargut 3,10,17,24..,         është 276.        Cili antar i vargut është ai?</vt:lpstr>
      <vt:lpstr>26. Sa rrathë do të ket vizatimi me numër         rendor 14:</vt:lpstr>
      <vt:lpstr>27. Karriket janë radhitur për rreth        tavolinës si që është paraqitur në        vizatim. Cakto numrin e karrikeve në        15-të tavolina? </vt:lpstr>
      <vt:lpstr>28. Nëse termometri tregon nxëhtësin prej          70C, atëher  sa Faranhajt do të tregon        termometri për të njejtën nxëhtësi? :</vt:lpstr>
      <vt:lpstr>29. Njesia matëse e temperaturës prej         1,80F , me sa shkallë të Celsiusit është         e barabart ?</vt:lpstr>
      <vt:lpstr>30. Formula e syprinës së  figurës së dhën        është:</vt:lpstr>
      <vt:lpstr>Slide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Shkolla fillore ,,Dituria"</dc:subject>
  <dc:creator>Nehat Seferi</dc:creator>
  <cp:lastModifiedBy>Acer</cp:lastModifiedBy>
  <cp:revision>10</cp:revision>
  <cp:lastPrinted>1601-01-01T00:00:00Z</cp:lastPrinted>
  <dcterms:created xsi:type="dcterms:W3CDTF">1601-01-01T00:00:00Z</dcterms:created>
  <dcterms:modified xsi:type="dcterms:W3CDTF">2019-01-14T14:48:48Z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Matematikë">
    <vt:lpwstr>Kuiz</vt:lpwstr>
  </property>
</Properties>
</file>